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6"/>
  </p:notesMasterIdLst>
  <p:handoutMasterIdLst>
    <p:handoutMasterId r:id="rId7"/>
  </p:handoutMasterIdLst>
  <p:sldIdLst>
    <p:sldId id="259" r:id="rId5"/>
  </p:sldIdLst>
  <p:sldSz cx="21383625" cy="30275213"/>
  <p:notesSz cx="6797675" cy="9926638"/>
  <p:embeddedFontLst>
    <p:embeddedFont>
      <p:font typeface="TT Norms Pro" panose="02000503030000020003" pitchFamily="50" charset="0"/>
      <p:regular r:id="rId8"/>
      <p:bold r:id="rId9"/>
      <p:italic r:id="rId10"/>
      <p:boldItalic r:id="rId11"/>
    </p:embeddedFont>
    <p:embeddedFont>
      <p:font typeface="TT Norms Pro Light" panose="02000503020000020003" pitchFamily="2" charset="0"/>
      <p:regular r:id="rId12"/>
      <p:italic r:id="rId13"/>
    </p:embeddedFont>
    <p:embeddedFont>
      <p:font typeface="TT Norms Pro Normal" panose="020B0604020202020204" charset="0"/>
      <p:regular r:id="rId14"/>
      <p:italic r:id="rId15"/>
    </p:embeddedFont>
  </p:embeddedFontLst>
  <p:defaultTextStyle>
    <a:defPPr>
      <a:defRPr lang="de-DE"/>
    </a:defPPr>
    <a:lvl1pPr marL="0" algn="l" defTabSz="2479090" rtl="0" eaLnBrk="1" latinLnBrk="0" hangingPunct="1">
      <a:defRPr sz="4881" kern="1200">
        <a:solidFill>
          <a:schemeClr val="tx1"/>
        </a:solidFill>
        <a:latin typeface="+mn-lt"/>
        <a:ea typeface="+mn-ea"/>
        <a:cs typeface="+mn-cs"/>
      </a:defRPr>
    </a:lvl1pPr>
    <a:lvl2pPr marL="1239545" algn="l" defTabSz="2479090" rtl="0" eaLnBrk="1" latinLnBrk="0" hangingPunct="1">
      <a:defRPr sz="4881" kern="1200">
        <a:solidFill>
          <a:schemeClr val="tx1"/>
        </a:solidFill>
        <a:latin typeface="+mn-lt"/>
        <a:ea typeface="+mn-ea"/>
        <a:cs typeface="+mn-cs"/>
      </a:defRPr>
    </a:lvl2pPr>
    <a:lvl3pPr marL="2479090" algn="l" defTabSz="2479090" rtl="0" eaLnBrk="1" latinLnBrk="0" hangingPunct="1">
      <a:defRPr sz="4881" kern="1200">
        <a:solidFill>
          <a:schemeClr val="tx1"/>
        </a:solidFill>
        <a:latin typeface="+mn-lt"/>
        <a:ea typeface="+mn-ea"/>
        <a:cs typeface="+mn-cs"/>
      </a:defRPr>
    </a:lvl3pPr>
    <a:lvl4pPr marL="3718638" algn="l" defTabSz="2479090" rtl="0" eaLnBrk="1" latinLnBrk="0" hangingPunct="1">
      <a:defRPr sz="4881" kern="1200">
        <a:solidFill>
          <a:schemeClr val="tx1"/>
        </a:solidFill>
        <a:latin typeface="+mn-lt"/>
        <a:ea typeface="+mn-ea"/>
        <a:cs typeface="+mn-cs"/>
      </a:defRPr>
    </a:lvl4pPr>
    <a:lvl5pPr marL="4958183" algn="l" defTabSz="2479090" rtl="0" eaLnBrk="1" latinLnBrk="0" hangingPunct="1">
      <a:defRPr sz="4881" kern="1200">
        <a:solidFill>
          <a:schemeClr val="tx1"/>
        </a:solidFill>
        <a:latin typeface="+mn-lt"/>
        <a:ea typeface="+mn-ea"/>
        <a:cs typeface="+mn-cs"/>
      </a:defRPr>
    </a:lvl5pPr>
    <a:lvl6pPr marL="6197729" algn="l" defTabSz="2479090" rtl="0" eaLnBrk="1" latinLnBrk="0" hangingPunct="1">
      <a:defRPr sz="4881" kern="1200">
        <a:solidFill>
          <a:schemeClr val="tx1"/>
        </a:solidFill>
        <a:latin typeface="+mn-lt"/>
        <a:ea typeface="+mn-ea"/>
        <a:cs typeface="+mn-cs"/>
      </a:defRPr>
    </a:lvl6pPr>
    <a:lvl7pPr marL="7437277" algn="l" defTabSz="2479090" rtl="0" eaLnBrk="1" latinLnBrk="0" hangingPunct="1">
      <a:defRPr sz="4881" kern="1200">
        <a:solidFill>
          <a:schemeClr val="tx1"/>
        </a:solidFill>
        <a:latin typeface="+mn-lt"/>
        <a:ea typeface="+mn-ea"/>
        <a:cs typeface="+mn-cs"/>
      </a:defRPr>
    </a:lvl7pPr>
    <a:lvl8pPr marL="8676822" algn="l" defTabSz="2479090" rtl="0" eaLnBrk="1" latinLnBrk="0" hangingPunct="1">
      <a:defRPr sz="4881" kern="1200">
        <a:solidFill>
          <a:schemeClr val="tx1"/>
        </a:solidFill>
        <a:latin typeface="+mn-lt"/>
        <a:ea typeface="+mn-ea"/>
        <a:cs typeface="+mn-cs"/>
      </a:defRPr>
    </a:lvl8pPr>
    <a:lvl9pPr marL="9916367" algn="l" defTabSz="2479090"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9331" userDrawn="1">
          <p15:clr>
            <a:srgbClr val="A4A3A4"/>
          </p15:clr>
        </p15:guide>
        <p15:guide id="4" pos="673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0BE64-D7C1-CE44-BF3C-FEBE48F1FEA4}" name="Janja Merkelj Koren" initials="JMK" userId="S-1-5-21-527237240-1580818891-1957994488-3847" providerId="AD"/>
  <p188:author id="{D1BF9483-5335-9B16-C328-B99F4430D483}" name="Merkelj koren, Janja" initials="MkJ" userId="S::janja.merkeljkoren@sartorius.com::a1fef4c6-3a48-4db4-8eb5-95db74459326" providerId="AD"/>
  <p188:author id="{D9402DAB-17ED-3FFA-2224-D3929B906E38}" name="Leskovec, Maja" initials="LM" userId="S::maja.leskovec@sartorius.com::d437a5c5-abd1-4bd4-8c22-afb76c208cfc" providerId="AD"/>
  <p188:author id="{3D1D8EE2-DFC8-DC48-C9F9-66E99896B564}" name="Zigon, Rok" initials="ZR" userId="S::rok.zigon@sartorius.com::5937d8b4-05b9-4e05-b6a8-4e30910918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hlert, Margaretha" initials="AM" lastIdx="2" clrIdx="0">
    <p:extLst>
      <p:ext uri="{19B8F6BF-5375-455C-9EA6-DF929625EA0E}">
        <p15:presenceInfo xmlns:p15="http://schemas.microsoft.com/office/powerpoint/2012/main" userId="S-1-5-21-3417511222-3094177166-1399592043-1042170" providerId="AD"/>
      </p:ext>
    </p:extLst>
  </p:cmAuthor>
  <p:cmAuthor id="2" name="Rok Žigon" initials="RŽ" lastIdx="18" clrIdx="1">
    <p:extLst>
      <p:ext uri="{19B8F6BF-5375-455C-9EA6-DF929625EA0E}">
        <p15:presenceInfo xmlns:p15="http://schemas.microsoft.com/office/powerpoint/2012/main" userId="S-1-5-21-527237240-1580818891-1957994488-4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16" autoAdjust="0"/>
    <p:restoredTop sz="96247" autoAdjust="0"/>
  </p:normalViewPr>
  <p:slideViewPr>
    <p:cSldViewPr snapToGrid="0" showGuides="1">
      <p:cViewPr>
        <p:scale>
          <a:sx n="75" d="100"/>
          <a:sy n="75" d="100"/>
        </p:scale>
        <p:origin x="354" y="-3810"/>
      </p:cViewPr>
      <p:guideLst>
        <p:guide orient="horz" pos="9331"/>
        <p:guide pos="6735"/>
      </p:guideLst>
    </p:cSldViewPr>
  </p:slideViewPr>
  <p:notesTextViewPr>
    <p:cViewPr>
      <p:scale>
        <a:sx n="3" d="2"/>
        <a:sy n="3" d="2"/>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Recovery</a:t>
            </a:r>
            <a:endParaRPr lang="sl-SI" dirty="0"/>
          </a:p>
        </c:rich>
      </c:tx>
      <c:layout>
        <c:manualLayout>
          <c:xMode val="edge"/>
          <c:yMode val="edge"/>
          <c:x val="0.43680797815565287"/>
          <c:y val="2.30073289616719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2"/>
          <c:order val="0"/>
          <c:tx>
            <c:strRef>
              <c:f>Comparison!$D$2</c:f>
              <c:strCache>
                <c:ptCount val="1"/>
                <c:pt idx="0">
                  <c:v>Recovery dPCR</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Comparison!$A$5:$A$7</c:f>
              <c:strCache>
                <c:ptCount val="3"/>
                <c:pt idx="0">
                  <c:v>QA HR</c:v>
                </c:pt>
                <c:pt idx="1">
                  <c:v>PrimaT</c:v>
                </c:pt>
                <c:pt idx="2">
                  <c:v>PrimaS</c:v>
                </c:pt>
              </c:strCache>
            </c:strRef>
          </c:cat>
          <c:val>
            <c:numRef>
              <c:f>Comparison!$D$5:$D$7</c:f>
              <c:numCache>
                <c:formatCode>0</c:formatCode>
                <c:ptCount val="3"/>
                <c:pt idx="0">
                  <c:v>84.210526315789465</c:v>
                </c:pt>
                <c:pt idx="1">
                  <c:v>83.050847457627114</c:v>
                </c:pt>
                <c:pt idx="2">
                  <c:v>83.07692307692308</c:v>
                </c:pt>
              </c:numCache>
            </c:numRef>
          </c:val>
          <c:extLst>
            <c:ext xmlns:c16="http://schemas.microsoft.com/office/drawing/2014/chart" uri="{C3380CC4-5D6E-409C-BE32-E72D297353CC}">
              <c16:uniqueId val="{00000000-9D9F-4A6C-8D88-1C694A8D64EB}"/>
            </c:ext>
          </c:extLst>
        </c:ser>
        <c:ser>
          <c:idx val="5"/>
          <c:order val="1"/>
          <c:tx>
            <c:strRef>
              <c:f>Comparison!$G$2</c:f>
              <c:strCache>
                <c:ptCount val="1"/>
                <c:pt idx="0">
                  <c:v>Recovery MP</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Comparison!$A$5:$A$7</c:f>
              <c:strCache>
                <c:ptCount val="3"/>
                <c:pt idx="0">
                  <c:v>QA HR</c:v>
                </c:pt>
                <c:pt idx="1">
                  <c:v>PrimaT</c:v>
                </c:pt>
                <c:pt idx="2">
                  <c:v>PrimaS</c:v>
                </c:pt>
              </c:strCache>
            </c:strRef>
          </c:cat>
          <c:val>
            <c:numRef>
              <c:f>Comparison!$G$5:$G$7</c:f>
              <c:numCache>
                <c:formatCode>0</c:formatCode>
                <c:ptCount val="3"/>
                <c:pt idx="0">
                  <c:v>90</c:v>
                </c:pt>
                <c:pt idx="1">
                  <c:v>81</c:v>
                </c:pt>
                <c:pt idx="2">
                  <c:v>80</c:v>
                </c:pt>
              </c:numCache>
            </c:numRef>
          </c:val>
          <c:extLst>
            <c:ext xmlns:c16="http://schemas.microsoft.com/office/drawing/2014/chart" uri="{C3380CC4-5D6E-409C-BE32-E72D297353CC}">
              <c16:uniqueId val="{00000001-9D9F-4A6C-8D88-1C694A8D64EB}"/>
            </c:ext>
          </c:extLst>
        </c:ser>
        <c:ser>
          <c:idx val="7"/>
          <c:order val="2"/>
          <c:tx>
            <c:strRef>
              <c:f>Comparison!$I$2</c:f>
              <c:strCache>
                <c:ptCount val="1"/>
                <c:pt idx="0">
                  <c:v>Recovery PATfix AEX</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Comparison!$A$5:$A$7</c:f>
              <c:strCache>
                <c:ptCount val="3"/>
                <c:pt idx="0">
                  <c:v>QA HR</c:v>
                </c:pt>
                <c:pt idx="1">
                  <c:v>PrimaT</c:v>
                </c:pt>
                <c:pt idx="2">
                  <c:v>PrimaS</c:v>
                </c:pt>
              </c:strCache>
            </c:strRef>
          </c:cat>
          <c:val>
            <c:numRef>
              <c:f>Comparison!$I$5:$I$7</c:f>
              <c:numCache>
                <c:formatCode>0</c:formatCode>
                <c:ptCount val="3"/>
                <c:pt idx="0">
                  <c:v>87</c:v>
                </c:pt>
                <c:pt idx="1">
                  <c:v>87</c:v>
                </c:pt>
                <c:pt idx="2">
                  <c:v>84</c:v>
                </c:pt>
              </c:numCache>
            </c:numRef>
          </c:val>
          <c:extLst>
            <c:ext xmlns:c16="http://schemas.microsoft.com/office/drawing/2014/chart" uri="{C3380CC4-5D6E-409C-BE32-E72D297353CC}">
              <c16:uniqueId val="{00000002-9D9F-4A6C-8D88-1C694A8D64EB}"/>
            </c:ext>
          </c:extLst>
        </c:ser>
        <c:dLbls>
          <c:showLegendKey val="0"/>
          <c:showVal val="0"/>
          <c:showCatName val="0"/>
          <c:showSerName val="0"/>
          <c:showPercent val="0"/>
          <c:showBubbleSize val="0"/>
        </c:dLbls>
        <c:gapWidth val="219"/>
        <c:overlap val="-27"/>
        <c:axId val="700333544"/>
        <c:axId val="700333904"/>
      </c:barChart>
      <c:catAx>
        <c:axId val="70033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crossAx val="700333904"/>
        <c:crosses val="autoZero"/>
        <c:auto val="1"/>
        <c:lblAlgn val="ctr"/>
        <c:lblOffset val="100"/>
        <c:noMultiLvlLbl val="0"/>
      </c:catAx>
      <c:valAx>
        <c:axId val="700333904"/>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Recovery</a:t>
                </a:r>
                <a:r>
                  <a:rPr lang="en-GB" baseline="0"/>
                  <a:t> (%)</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crossAx val="700333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Full enrichment</a:t>
            </a:r>
            <a:endParaRPr lang="sl-SI"/>
          </a:p>
        </c:rich>
      </c:tx>
      <c:layout>
        <c:manualLayout>
          <c:xMode val="edge"/>
          <c:yMode val="edge"/>
          <c:x val="0.41305300843279874"/>
          <c:y val="2.22498512296692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tx>
            <c:strRef>
              <c:f>Comparison!$J$2</c:f>
              <c:strCache>
                <c:ptCount val="1"/>
                <c:pt idx="0">
                  <c:v>%full in main fraction (MP)</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Comparison!$A$5:$A$7</c:f>
              <c:strCache>
                <c:ptCount val="3"/>
                <c:pt idx="0">
                  <c:v>QA HR</c:v>
                </c:pt>
                <c:pt idx="1">
                  <c:v>PrimaT</c:v>
                </c:pt>
                <c:pt idx="2">
                  <c:v>PrimaS</c:v>
                </c:pt>
              </c:strCache>
            </c:strRef>
          </c:cat>
          <c:val>
            <c:numRef>
              <c:f>Comparison!$J$5:$J$7</c:f>
              <c:numCache>
                <c:formatCode>0</c:formatCode>
                <c:ptCount val="3"/>
                <c:pt idx="0">
                  <c:v>79.424999999999997</c:v>
                </c:pt>
                <c:pt idx="1">
                  <c:v>77.2</c:v>
                </c:pt>
                <c:pt idx="2">
                  <c:v>64.266666666666666</c:v>
                </c:pt>
              </c:numCache>
            </c:numRef>
          </c:val>
          <c:extLst>
            <c:ext xmlns:c16="http://schemas.microsoft.com/office/drawing/2014/chart" uri="{C3380CC4-5D6E-409C-BE32-E72D297353CC}">
              <c16:uniqueId val="{00000000-3B7E-4F6D-B7F5-7234B3289DDF}"/>
            </c:ext>
          </c:extLst>
        </c:ser>
        <c:ser>
          <c:idx val="1"/>
          <c:order val="1"/>
          <c:tx>
            <c:strRef>
              <c:f>Comparison!$K$2</c:f>
              <c:strCache>
                <c:ptCount val="1"/>
                <c:pt idx="0">
                  <c:v>SD for MP</c:v>
                </c:pt>
              </c:strCache>
            </c:strRef>
          </c:tx>
          <c:spPr>
            <a:solidFill>
              <a:schemeClr val="accent2"/>
            </a:solidFill>
            <a:ln>
              <a:noFill/>
            </a:ln>
            <a:effectLst/>
          </c:spPr>
          <c:invertIfNegative val="0"/>
          <c:cat>
            <c:strRef>
              <c:f>Comparison!$A$5:$A$7</c:f>
              <c:strCache>
                <c:ptCount val="3"/>
                <c:pt idx="0">
                  <c:v>QA HR</c:v>
                </c:pt>
                <c:pt idx="1">
                  <c:v>PrimaT</c:v>
                </c:pt>
                <c:pt idx="2">
                  <c:v>PrimaS</c:v>
                </c:pt>
              </c:strCache>
            </c:strRef>
          </c:cat>
          <c:val>
            <c:numRef>
              <c:f>Comparison!$K$5:$K$7</c:f>
            </c:numRef>
          </c:val>
          <c:extLst>
            <c:ext xmlns:c16="http://schemas.microsoft.com/office/drawing/2014/chart" uri="{C3380CC4-5D6E-409C-BE32-E72D297353CC}">
              <c16:uniqueId val="{00000001-3B7E-4F6D-B7F5-7234B3289DDF}"/>
            </c:ext>
          </c:extLst>
        </c:ser>
        <c:ser>
          <c:idx val="2"/>
          <c:order val="2"/>
          <c:tx>
            <c:strRef>
              <c:f>Comparison!$L$2</c:f>
              <c:strCache>
                <c:ptCount val="1"/>
                <c:pt idx="0">
                  <c:v>%full in main fraction (PATfix AEX)</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Comparison!$A$5:$A$7</c:f>
              <c:strCache>
                <c:ptCount val="3"/>
                <c:pt idx="0">
                  <c:v>QA HR</c:v>
                </c:pt>
                <c:pt idx="1">
                  <c:v>PrimaT</c:v>
                </c:pt>
                <c:pt idx="2">
                  <c:v>PrimaS</c:v>
                </c:pt>
              </c:strCache>
            </c:strRef>
          </c:cat>
          <c:val>
            <c:numRef>
              <c:f>Comparison!$L$5:$L$7</c:f>
              <c:numCache>
                <c:formatCode>0</c:formatCode>
                <c:ptCount val="3"/>
                <c:pt idx="0">
                  <c:v>98.2</c:v>
                </c:pt>
                <c:pt idx="1">
                  <c:v>91.35</c:v>
                </c:pt>
                <c:pt idx="2">
                  <c:v>85.9</c:v>
                </c:pt>
              </c:numCache>
            </c:numRef>
          </c:val>
          <c:extLst>
            <c:ext xmlns:c16="http://schemas.microsoft.com/office/drawing/2014/chart" uri="{C3380CC4-5D6E-409C-BE32-E72D297353CC}">
              <c16:uniqueId val="{00000002-3B7E-4F6D-B7F5-7234B3289DDF}"/>
            </c:ext>
          </c:extLst>
        </c:ser>
        <c:ser>
          <c:idx val="3"/>
          <c:order val="3"/>
          <c:tx>
            <c:strRef>
              <c:f>Comparison!$M$2</c:f>
              <c:strCache>
                <c:ptCount val="1"/>
                <c:pt idx="0">
                  <c:v>%full in main fraction (UC+PATfix)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Comparison!$A$5:$A$7</c:f>
              <c:strCache>
                <c:ptCount val="3"/>
                <c:pt idx="0">
                  <c:v>QA HR</c:v>
                </c:pt>
                <c:pt idx="1">
                  <c:v>PrimaT</c:v>
                </c:pt>
                <c:pt idx="2">
                  <c:v>PrimaS</c:v>
                </c:pt>
              </c:strCache>
            </c:strRef>
          </c:cat>
          <c:val>
            <c:numRef>
              <c:f>Comparison!$M$5:$M$7</c:f>
              <c:numCache>
                <c:formatCode>0</c:formatCode>
                <c:ptCount val="3"/>
                <c:pt idx="0">
                  <c:v>71.400000000000006</c:v>
                </c:pt>
                <c:pt idx="1">
                  <c:v>81</c:v>
                </c:pt>
                <c:pt idx="2">
                  <c:v>66.599999999999994</c:v>
                </c:pt>
              </c:numCache>
            </c:numRef>
          </c:val>
          <c:extLst>
            <c:ext xmlns:c16="http://schemas.microsoft.com/office/drawing/2014/chart" uri="{C3380CC4-5D6E-409C-BE32-E72D297353CC}">
              <c16:uniqueId val="{00000003-3B7E-4F6D-B7F5-7234B3289DDF}"/>
            </c:ext>
          </c:extLst>
        </c:ser>
        <c:dLbls>
          <c:showLegendKey val="0"/>
          <c:showVal val="0"/>
          <c:showCatName val="0"/>
          <c:showSerName val="0"/>
          <c:showPercent val="0"/>
          <c:showBubbleSize val="0"/>
        </c:dLbls>
        <c:gapWidth val="219"/>
        <c:overlap val="-27"/>
        <c:axId val="465749272"/>
        <c:axId val="465747832"/>
      </c:barChart>
      <c:catAx>
        <c:axId val="46574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crossAx val="465747832"/>
        <c:crosses val="autoZero"/>
        <c:auto val="1"/>
        <c:lblAlgn val="ctr"/>
        <c:lblOffset val="100"/>
        <c:noMultiLvlLbl val="0"/>
      </c:catAx>
      <c:valAx>
        <c:axId val="4657478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Full</a:t>
                </a:r>
                <a:endParaRPr lang="sl-S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crossAx val="465749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Impurities removal</a:t>
            </a:r>
            <a:endParaRPr lang="sl-S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tx>
            <c:strRef>
              <c:f>Comparison!$O$2</c:f>
              <c:strCache>
                <c:ptCount val="1"/>
                <c:pt idx="0">
                  <c:v>% removal protein/1E+13 vg (Bradford)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Comparison!$A$5:$A$7</c:f>
              <c:strCache>
                <c:ptCount val="3"/>
                <c:pt idx="0">
                  <c:v>QA new</c:v>
                </c:pt>
                <c:pt idx="1">
                  <c:v>PrimaT</c:v>
                </c:pt>
                <c:pt idx="2">
                  <c:v>PrimaS</c:v>
                </c:pt>
              </c:strCache>
            </c:strRef>
          </c:cat>
          <c:val>
            <c:numRef>
              <c:f>Comparison!$O$5:$O$7</c:f>
              <c:numCache>
                <c:formatCode>0</c:formatCode>
                <c:ptCount val="3"/>
                <c:pt idx="0">
                  <c:v>25</c:v>
                </c:pt>
                <c:pt idx="1">
                  <c:v>14</c:v>
                </c:pt>
                <c:pt idx="2">
                  <c:v>44</c:v>
                </c:pt>
              </c:numCache>
            </c:numRef>
          </c:val>
          <c:extLst>
            <c:ext xmlns:c16="http://schemas.microsoft.com/office/drawing/2014/chart" uri="{C3380CC4-5D6E-409C-BE32-E72D297353CC}">
              <c16:uniqueId val="{00000000-1F46-44B6-9D64-A5AF6D01A83D}"/>
            </c:ext>
          </c:extLst>
        </c:ser>
        <c:ser>
          <c:idx val="1"/>
          <c:order val="1"/>
          <c:tx>
            <c:strRef>
              <c:f>Comparison!$Q$2</c:f>
              <c:strCache>
                <c:ptCount val="1"/>
                <c:pt idx="0">
                  <c:v>% removal hcDNA/1E+13 vg (hcDNA)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Comparison!$A$5:$A$7</c:f>
              <c:strCache>
                <c:ptCount val="3"/>
                <c:pt idx="0">
                  <c:v>QA new</c:v>
                </c:pt>
                <c:pt idx="1">
                  <c:v>PrimaT</c:v>
                </c:pt>
                <c:pt idx="2">
                  <c:v>PrimaS</c:v>
                </c:pt>
              </c:strCache>
            </c:strRef>
          </c:cat>
          <c:val>
            <c:numRef>
              <c:f>Comparison!$Q$5:$Q$7</c:f>
              <c:numCache>
                <c:formatCode>0</c:formatCode>
                <c:ptCount val="3"/>
                <c:pt idx="0">
                  <c:v>47</c:v>
                </c:pt>
                <c:pt idx="1">
                  <c:v>9</c:v>
                </c:pt>
                <c:pt idx="2">
                  <c:v>38</c:v>
                </c:pt>
              </c:numCache>
            </c:numRef>
          </c:val>
          <c:extLst>
            <c:ext xmlns:c16="http://schemas.microsoft.com/office/drawing/2014/chart" uri="{C3380CC4-5D6E-409C-BE32-E72D297353CC}">
              <c16:uniqueId val="{00000001-1F46-44B6-9D64-A5AF6D01A83D}"/>
            </c:ext>
          </c:extLst>
        </c:ser>
        <c:dLbls>
          <c:showLegendKey val="0"/>
          <c:showVal val="0"/>
          <c:showCatName val="0"/>
          <c:showSerName val="0"/>
          <c:showPercent val="0"/>
          <c:showBubbleSize val="0"/>
        </c:dLbls>
        <c:gapWidth val="219"/>
        <c:overlap val="-27"/>
        <c:axId val="881160680"/>
        <c:axId val="881161760"/>
      </c:barChart>
      <c:catAx>
        <c:axId val="88116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crossAx val="881161760"/>
        <c:crosses val="autoZero"/>
        <c:auto val="1"/>
        <c:lblAlgn val="ctr"/>
        <c:lblOffset val="100"/>
        <c:noMultiLvlLbl val="0"/>
      </c:catAx>
      <c:valAx>
        <c:axId val="881161760"/>
        <c:scaling>
          <c:orientation val="minMax"/>
          <c:max val="5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a:t>
                </a:r>
                <a:r>
                  <a:rPr lang="en-US" baseline="0"/>
                  <a:t> Removal</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crossAx val="881160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0.05719</cdr:x>
      <cdr:y>0</cdr:y>
    </cdr:from>
    <cdr:to>
      <cdr:x>0.21173</cdr:x>
      <cdr:y>0.267</cdr:y>
    </cdr:to>
    <cdr:sp macro="" textlink="">
      <cdr:nvSpPr>
        <cdr:cNvPr id="2" name="TextBox 47">
          <a:extLst xmlns:a="http://schemas.openxmlformats.org/drawingml/2006/main">
            <a:ext uri="{FF2B5EF4-FFF2-40B4-BE49-F238E27FC236}">
              <a16:creationId xmlns:a16="http://schemas.microsoft.com/office/drawing/2014/main" id="{3B62F00F-52CC-0E3D-6BD7-712C66189A7C}"/>
            </a:ext>
          </a:extLst>
        </cdr:cNvPr>
        <cdr:cNvSpPr txBox="1"/>
      </cdr:nvSpPr>
      <cdr:spPr>
        <a:xfrm xmlns:a="http://schemas.openxmlformats.org/drawingml/2006/main">
          <a:off x="338422" y="-23353049"/>
          <a:ext cx="914400" cy="914400"/>
        </a:xfrm>
        <a:prstGeom xmlns:a="http://schemas.openxmlformats.org/drawingml/2006/main" prst="rect">
          <a:avLst/>
        </a:prstGeom>
      </cdr:spPr>
      <cdr:txBody>
        <a:bodyPr xmlns:a="http://schemas.openxmlformats.org/drawingml/2006/main" vert="horz" wrap="none" lIns="0" tIns="0" rIns="0" bIns="0" rtlCol="0">
          <a:noAutofit/>
        </a:bodyPr>
        <a:lstStyle xmlns:a="http://schemas.openxmlformats.org/drawingml/2006/main">
          <a:defPPr>
            <a:defRPr lang="de-DE"/>
          </a:defPPr>
          <a:lvl1pPr marL="0" algn="l" defTabSz="2479090" rtl="0" eaLnBrk="1" latinLnBrk="0" hangingPunct="1">
            <a:defRPr sz="4881" kern="1200">
              <a:solidFill>
                <a:schemeClr val="tx1"/>
              </a:solidFill>
              <a:latin typeface="+mn-lt"/>
              <a:ea typeface="+mn-ea"/>
              <a:cs typeface="+mn-cs"/>
            </a:defRPr>
          </a:lvl1pPr>
          <a:lvl2pPr marL="1239545" algn="l" defTabSz="2479090" rtl="0" eaLnBrk="1" latinLnBrk="0" hangingPunct="1">
            <a:defRPr sz="4881" kern="1200">
              <a:solidFill>
                <a:schemeClr val="tx1"/>
              </a:solidFill>
              <a:latin typeface="+mn-lt"/>
              <a:ea typeface="+mn-ea"/>
              <a:cs typeface="+mn-cs"/>
            </a:defRPr>
          </a:lvl2pPr>
          <a:lvl3pPr marL="2479090" algn="l" defTabSz="2479090" rtl="0" eaLnBrk="1" latinLnBrk="0" hangingPunct="1">
            <a:defRPr sz="4881" kern="1200">
              <a:solidFill>
                <a:schemeClr val="tx1"/>
              </a:solidFill>
              <a:latin typeface="+mn-lt"/>
              <a:ea typeface="+mn-ea"/>
              <a:cs typeface="+mn-cs"/>
            </a:defRPr>
          </a:lvl3pPr>
          <a:lvl4pPr marL="3718638" algn="l" defTabSz="2479090" rtl="0" eaLnBrk="1" latinLnBrk="0" hangingPunct="1">
            <a:defRPr sz="4881" kern="1200">
              <a:solidFill>
                <a:schemeClr val="tx1"/>
              </a:solidFill>
              <a:latin typeface="+mn-lt"/>
              <a:ea typeface="+mn-ea"/>
              <a:cs typeface="+mn-cs"/>
            </a:defRPr>
          </a:lvl4pPr>
          <a:lvl5pPr marL="4958183" algn="l" defTabSz="2479090" rtl="0" eaLnBrk="1" latinLnBrk="0" hangingPunct="1">
            <a:defRPr sz="4881" kern="1200">
              <a:solidFill>
                <a:schemeClr val="tx1"/>
              </a:solidFill>
              <a:latin typeface="+mn-lt"/>
              <a:ea typeface="+mn-ea"/>
              <a:cs typeface="+mn-cs"/>
            </a:defRPr>
          </a:lvl5pPr>
          <a:lvl6pPr marL="6197729" algn="l" defTabSz="2479090" rtl="0" eaLnBrk="1" latinLnBrk="0" hangingPunct="1">
            <a:defRPr sz="4881" kern="1200">
              <a:solidFill>
                <a:schemeClr val="tx1"/>
              </a:solidFill>
              <a:latin typeface="+mn-lt"/>
              <a:ea typeface="+mn-ea"/>
              <a:cs typeface="+mn-cs"/>
            </a:defRPr>
          </a:lvl6pPr>
          <a:lvl7pPr marL="7437277" algn="l" defTabSz="2479090" rtl="0" eaLnBrk="1" latinLnBrk="0" hangingPunct="1">
            <a:defRPr sz="4881" kern="1200">
              <a:solidFill>
                <a:schemeClr val="tx1"/>
              </a:solidFill>
              <a:latin typeface="+mn-lt"/>
              <a:ea typeface="+mn-ea"/>
              <a:cs typeface="+mn-cs"/>
            </a:defRPr>
          </a:lvl7pPr>
          <a:lvl8pPr marL="8676822" algn="l" defTabSz="2479090" rtl="0" eaLnBrk="1" latinLnBrk="0" hangingPunct="1">
            <a:defRPr sz="4881" kern="1200">
              <a:solidFill>
                <a:schemeClr val="tx1"/>
              </a:solidFill>
              <a:latin typeface="+mn-lt"/>
              <a:ea typeface="+mn-ea"/>
              <a:cs typeface="+mn-cs"/>
            </a:defRPr>
          </a:lvl8pPr>
          <a:lvl9pPr marL="9916367" algn="l" defTabSz="2479090" rtl="0" eaLnBrk="1" latinLnBrk="0" hangingPunct="1">
            <a:defRPr sz="4881" kern="1200">
              <a:solidFill>
                <a:schemeClr val="tx1"/>
              </a:solidFill>
              <a:latin typeface="+mn-lt"/>
              <a:ea typeface="+mn-ea"/>
              <a:cs typeface="+mn-cs"/>
            </a:defRPr>
          </a:lvl9pPr>
        </a:lstStyle>
        <a:p xmlns:a="http://schemas.openxmlformats.org/drawingml/2006/main">
          <a:pPr algn="l"/>
          <a:r>
            <a:rPr lang="en-GB" sz="2000" b="1" dirty="0"/>
            <a:t>B</a:t>
          </a:r>
          <a:endParaRPr lang="en-SI" sz="2000" b="1" noProof="0" dirty="0"/>
        </a:p>
      </cdr:txBody>
    </cdr:sp>
  </cdr:relSizeAnchor>
</c:userShapes>
</file>

<file path=ppt/drawings/drawing2.xml><?xml version="1.0" encoding="utf-8"?>
<c:userShapes xmlns:c="http://schemas.openxmlformats.org/drawingml/2006/chart">
  <cdr:relSizeAnchor xmlns:cdr="http://schemas.openxmlformats.org/drawingml/2006/chartDrawing">
    <cdr:from>
      <cdr:x>0.062</cdr:x>
      <cdr:y>0</cdr:y>
    </cdr:from>
    <cdr:to>
      <cdr:x>0.20827</cdr:x>
      <cdr:y>0.26595</cdr:y>
    </cdr:to>
    <cdr:sp macro="" textlink="">
      <cdr:nvSpPr>
        <cdr:cNvPr id="2" name="TextBox 47">
          <a:extLst xmlns:a="http://schemas.openxmlformats.org/drawingml/2006/main">
            <a:ext uri="{FF2B5EF4-FFF2-40B4-BE49-F238E27FC236}">
              <a16:creationId xmlns:a16="http://schemas.microsoft.com/office/drawing/2014/main" id="{43220FD0-23EA-F8CA-ED11-7353EC7A6F98}"/>
            </a:ext>
          </a:extLst>
        </cdr:cNvPr>
        <cdr:cNvSpPr txBox="1"/>
      </cdr:nvSpPr>
      <cdr:spPr>
        <a:xfrm xmlns:a="http://schemas.openxmlformats.org/drawingml/2006/main">
          <a:off x="378712" y="-23353049"/>
          <a:ext cx="893437" cy="910824"/>
        </a:xfrm>
        <a:prstGeom xmlns:a="http://schemas.openxmlformats.org/drawingml/2006/main" prst="rect">
          <a:avLst/>
        </a:prstGeom>
      </cdr:spPr>
      <cdr:txBody>
        <a:bodyPr xmlns:a="http://schemas.openxmlformats.org/drawingml/2006/main" vert="horz" wrap="none" lIns="0" tIns="0" rIns="0" bIns="0" rtlCol="0">
          <a:noAutofit/>
        </a:bodyPr>
        <a:lstStyle xmlns:a="http://schemas.openxmlformats.org/drawingml/2006/main">
          <a:defPPr>
            <a:defRPr lang="de-DE"/>
          </a:defPPr>
          <a:lvl1pPr marL="0" indent="0" algn="l" defTabSz="2479090" rtl="0" eaLnBrk="1" latinLnBrk="0" hangingPunct="1">
            <a:defRPr sz="4881" kern="1200">
              <a:solidFill>
                <a:schemeClr val="tx1"/>
              </a:solidFill>
              <a:latin typeface="+mn-lt"/>
              <a:ea typeface="+mn-ea"/>
              <a:cs typeface="+mn-cs"/>
            </a:defRPr>
          </a:lvl1pPr>
          <a:lvl2pPr marL="1239545" indent="0" algn="l" defTabSz="2479090" rtl="0" eaLnBrk="1" latinLnBrk="0" hangingPunct="1">
            <a:defRPr sz="4881" kern="1200">
              <a:solidFill>
                <a:schemeClr val="tx1"/>
              </a:solidFill>
              <a:latin typeface="+mn-lt"/>
              <a:ea typeface="+mn-ea"/>
              <a:cs typeface="+mn-cs"/>
            </a:defRPr>
          </a:lvl2pPr>
          <a:lvl3pPr marL="2479090" indent="0" algn="l" defTabSz="2479090" rtl="0" eaLnBrk="1" latinLnBrk="0" hangingPunct="1">
            <a:defRPr sz="4881" kern="1200">
              <a:solidFill>
                <a:schemeClr val="tx1"/>
              </a:solidFill>
              <a:latin typeface="+mn-lt"/>
              <a:ea typeface="+mn-ea"/>
              <a:cs typeface="+mn-cs"/>
            </a:defRPr>
          </a:lvl3pPr>
          <a:lvl4pPr marL="3718638" indent="0" algn="l" defTabSz="2479090" rtl="0" eaLnBrk="1" latinLnBrk="0" hangingPunct="1">
            <a:defRPr sz="4881" kern="1200">
              <a:solidFill>
                <a:schemeClr val="tx1"/>
              </a:solidFill>
              <a:latin typeface="+mn-lt"/>
              <a:ea typeface="+mn-ea"/>
              <a:cs typeface="+mn-cs"/>
            </a:defRPr>
          </a:lvl4pPr>
          <a:lvl5pPr marL="4958183" indent="0" algn="l" defTabSz="2479090" rtl="0" eaLnBrk="1" latinLnBrk="0" hangingPunct="1">
            <a:defRPr sz="4881" kern="1200">
              <a:solidFill>
                <a:schemeClr val="tx1"/>
              </a:solidFill>
              <a:latin typeface="+mn-lt"/>
              <a:ea typeface="+mn-ea"/>
              <a:cs typeface="+mn-cs"/>
            </a:defRPr>
          </a:lvl5pPr>
          <a:lvl6pPr marL="6197729" indent="0" algn="l" defTabSz="2479090" rtl="0" eaLnBrk="1" latinLnBrk="0" hangingPunct="1">
            <a:defRPr sz="4881" kern="1200">
              <a:solidFill>
                <a:schemeClr val="tx1"/>
              </a:solidFill>
              <a:latin typeface="+mn-lt"/>
              <a:ea typeface="+mn-ea"/>
              <a:cs typeface="+mn-cs"/>
            </a:defRPr>
          </a:lvl6pPr>
          <a:lvl7pPr marL="7437277" indent="0" algn="l" defTabSz="2479090" rtl="0" eaLnBrk="1" latinLnBrk="0" hangingPunct="1">
            <a:defRPr sz="4881" kern="1200">
              <a:solidFill>
                <a:schemeClr val="tx1"/>
              </a:solidFill>
              <a:latin typeface="+mn-lt"/>
              <a:ea typeface="+mn-ea"/>
              <a:cs typeface="+mn-cs"/>
            </a:defRPr>
          </a:lvl7pPr>
          <a:lvl8pPr marL="8676822" indent="0" algn="l" defTabSz="2479090" rtl="0" eaLnBrk="1" latinLnBrk="0" hangingPunct="1">
            <a:defRPr sz="4881" kern="1200">
              <a:solidFill>
                <a:schemeClr val="tx1"/>
              </a:solidFill>
              <a:latin typeface="+mn-lt"/>
              <a:ea typeface="+mn-ea"/>
              <a:cs typeface="+mn-cs"/>
            </a:defRPr>
          </a:lvl8pPr>
          <a:lvl9pPr marL="9916367" indent="0" algn="l" defTabSz="2479090" rtl="0" eaLnBrk="1" latinLnBrk="0" hangingPunct="1">
            <a:defRPr sz="4881" kern="1200">
              <a:solidFill>
                <a:schemeClr val="tx1"/>
              </a:solidFill>
              <a:latin typeface="+mn-lt"/>
              <a:ea typeface="+mn-ea"/>
              <a:cs typeface="+mn-cs"/>
            </a:defRPr>
          </a:lvl9pPr>
        </a:lstStyle>
        <a:p xmlns:a="http://schemas.openxmlformats.org/drawingml/2006/main">
          <a:pPr algn="l"/>
          <a:r>
            <a:rPr lang="en-GB" sz="2000" b="1" noProof="0" dirty="0"/>
            <a:t>C</a:t>
          </a:r>
          <a:endParaRPr lang="en-SI" sz="2000" b="1" noProof="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DD89868-E9EC-4674-B088-E91B981A88F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latin typeface="TT Norms Pro" panose="02000503030000020003" pitchFamily="50" charset="0"/>
            </a:endParaRPr>
          </a:p>
        </p:txBody>
      </p:sp>
      <p:sp>
        <p:nvSpPr>
          <p:cNvPr id="3" name="Datumsplatzhalter 2">
            <a:extLst>
              <a:ext uri="{FF2B5EF4-FFF2-40B4-BE49-F238E27FC236}">
                <a16:creationId xmlns:a16="http://schemas.microsoft.com/office/drawing/2014/main" id="{2A729DF8-C059-477C-8552-7D992E327B8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C4D9011-41F8-4C93-8DE4-83228877A83A}" type="datetimeFigureOut">
              <a:rPr lang="de-DE" smtClean="0">
                <a:latin typeface="TT Norms Pro" panose="02000503030000020003" pitchFamily="50" charset="0"/>
              </a:rPr>
              <a:t>08.06.2026</a:t>
            </a:fld>
            <a:endParaRPr lang="de-DE">
              <a:latin typeface="TT Norms Pro" panose="02000503030000020003" pitchFamily="50" charset="0"/>
            </a:endParaRPr>
          </a:p>
        </p:txBody>
      </p:sp>
      <p:sp>
        <p:nvSpPr>
          <p:cNvPr id="4" name="Fußzeilenplatzhalter 3">
            <a:extLst>
              <a:ext uri="{FF2B5EF4-FFF2-40B4-BE49-F238E27FC236}">
                <a16:creationId xmlns:a16="http://schemas.microsoft.com/office/drawing/2014/main" id="{A66E8E39-E18D-46CD-9938-52A58787BDE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latin typeface="TT Norms Pro" panose="02000503030000020003" pitchFamily="50" charset="0"/>
            </a:endParaRPr>
          </a:p>
        </p:txBody>
      </p:sp>
      <p:sp>
        <p:nvSpPr>
          <p:cNvPr id="5" name="Foliennummernplatzhalter 4">
            <a:extLst>
              <a:ext uri="{FF2B5EF4-FFF2-40B4-BE49-F238E27FC236}">
                <a16:creationId xmlns:a16="http://schemas.microsoft.com/office/drawing/2014/main" id="{54CF3437-827F-44B8-8F1E-C081FFDC4BD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A79B36-394D-44F2-9BB3-3153BB9F30B7}" type="slidenum">
              <a:rPr lang="de-DE" smtClean="0">
                <a:latin typeface="TT Norms Pro" panose="02000503030000020003" pitchFamily="50" charset="0"/>
              </a:rPr>
              <a:t>‹#›</a:t>
            </a:fld>
            <a:endParaRPr lang="de-DE">
              <a:latin typeface="TT Norms Pro" panose="02000503030000020003" pitchFamily="50" charset="0"/>
            </a:endParaRPr>
          </a:p>
        </p:txBody>
      </p:sp>
    </p:spTree>
    <p:extLst>
      <p:ext uri="{BB962C8B-B14F-4D97-AF65-F5344CB8AC3E}">
        <p14:creationId xmlns:p14="http://schemas.microsoft.com/office/powerpoint/2010/main" val="3688140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TT Norms Pro" panose="02000503030000020003" pitchFamily="50" charset="0"/>
              </a:defRPr>
            </a:lvl1pPr>
          </a:lstStyle>
          <a:p>
            <a:endParaRPr lang="en-US"/>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TT Norms Pro" panose="02000503030000020003" pitchFamily="50" charset="0"/>
              </a:defRPr>
            </a:lvl1pPr>
          </a:lstStyle>
          <a:p>
            <a:fld id="{D92458B3-D3E5-4DC5-B9E6-3A74E6D43635}" type="datetimeFigureOut">
              <a:rPr lang="en-US" smtClean="0"/>
              <a:pPr/>
              <a:t>6/8/2026</a:t>
            </a:fld>
            <a:endParaRPr lang="en-US"/>
          </a:p>
        </p:txBody>
      </p:sp>
      <p:sp>
        <p:nvSpPr>
          <p:cNvPr id="4" name="Folienbildplatzhalt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TT Norms Pro" panose="02000503030000020003" pitchFamily="50" charset="0"/>
              </a:defRPr>
            </a:lvl1pPr>
          </a:lstStyle>
          <a:p>
            <a:endParaRPr lang="en-US"/>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TT Norms Pro" panose="02000503030000020003" pitchFamily="50" charset="0"/>
              </a:defRPr>
            </a:lvl1pPr>
          </a:lstStyle>
          <a:p>
            <a:fld id="{BDA5B460-1328-4911-B510-32EE5D3A7029}" type="slidenum">
              <a:rPr lang="en-US" smtClean="0"/>
              <a:pPr/>
              <a:t>‹#›</a:t>
            </a:fld>
            <a:endParaRPr lang="en-US"/>
          </a:p>
        </p:txBody>
      </p:sp>
    </p:spTree>
    <p:extLst>
      <p:ext uri="{BB962C8B-B14F-4D97-AF65-F5344CB8AC3E}">
        <p14:creationId xmlns:p14="http://schemas.microsoft.com/office/powerpoint/2010/main" val="3076269125"/>
      </p:ext>
    </p:extLst>
  </p:cSld>
  <p:clrMap bg1="lt1" tx1="dk1" bg2="lt2" tx2="dk2" accent1="accent1" accent2="accent2" accent3="accent3" accent4="accent4" accent5="accent5" accent6="accent6" hlink="hlink" folHlink="folHlink"/>
  <p:notesStyle>
    <a:lvl1pPr marL="0" algn="l" defTabSz="2479090" rtl="0" eaLnBrk="1" latinLnBrk="0" hangingPunct="1">
      <a:defRPr sz="3254" kern="1200">
        <a:solidFill>
          <a:schemeClr val="tx1"/>
        </a:solidFill>
        <a:latin typeface="TT Norms Pro" panose="02000503030000020003" pitchFamily="50" charset="0"/>
        <a:ea typeface="+mn-ea"/>
        <a:cs typeface="+mn-cs"/>
      </a:defRPr>
    </a:lvl1pPr>
    <a:lvl2pPr marL="1239545" algn="l" defTabSz="2479090" rtl="0" eaLnBrk="1" latinLnBrk="0" hangingPunct="1">
      <a:defRPr sz="3254" kern="1200">
        <a:solidFill>
          <a:schemeClr val="tx1"/>
        </a:solidFill>
        <a:latin typeface="TT Norms Pro" panose="02000503030000020003" pitchFamily="50" charset="0"/>
        <a:ea typeface="+mn-ea"/>
        <a:cs typeface="+mn-cs"/>
      </a:defRPr>
    </a:lvl2pPr>
    <a:lvl3pPr marL="2479090" algn="l" defTabSz="2479090" rtl="0" eaLnBrk="1" latinLnBrk="0" hangingPunct="1">
      <a:defRPr sz="3254" kern="1200">
        <a:solidFill>
          <a:schemeClr val="tx1"/>
        </a:solidFill>
        <a:latin typeface="TT Norms Pro" panose="02000503030000020003" pitchFamily="50" charset="0"/>
        <a:ea typeface="+mn-ea"/>
        <a:cs typeface="+mn-cs"/>
      </a:defRPr>
    </a:lvl3pPr>
    <a:lvl4pPr marL="3718638" algn="l" defTabSz="2479090" rtl="0" eaLnBrk="1" latinLnBrk="0" hangingPunct="1">
      <a:defRPr sz="3254" kern="1200">
        <a:solidFill>
          <a:schemeClr val="tx1"/>
        </a:solidFill>
        <a:latin typeface="TT Norms Pro" panose="02000503030000020003" pitchFamily="50" charset="0"/>
        <a:ea typeface="+mn-ea"/>
        <a:cs typeface="+mn-cs"/>
      </a:defRPr>
    </a:lvl4pPr>
    <a:lvl5pPr marL="4958183" algn="l" defTabSz="2479090" rtl="0" eaLnBrk="1" latinLnBrk="0" hangingPunct="1">
      <a:defRPr sz="3254" kern="1200">
        <a:solidFill>
          <a:schemeClr val="tx1"/>
        </a:solidFill>
        <a:latin typeface="TT Norms Pro" panose="02000503030000020003" pitchFamily="50" charset="0"/>
        <a:ea typeface="+mn-ea"/>
        <a:cs typeface="+mn-cs"/>
      </a:defRPr>
    </a:lvl5pPr>
    <a:lvl6pPr marL="6197729" algn="l" defTabSz="2479090" rtl="0" eaLnBrk="1" latinLnBrk="0" hangingPunct="1">
      <a:defRPr sz="3254" kern="1200">
        <a:solidFill>
          <a:schemeClr val="tx1"/>
        </a:solidFill>
        <a:latin typeface="+mn-lt"/>
        <a:ea typeface="+mn-ea"/>
        <a:cs typeface="+mn-cs"/>
      </a:defRPr>
    </a:lvl6pPr>
    <a:lvl7pPr marL="7437277" algn="l" defTabSz="2479090" rtl="0" eaLnBrk="1" latinLnBrk="0" hangingPunct="1">
      <a:defRPr sz="3254" kern="1200">
        <a:solidFill>
          <a:schemeClr val="tx1"/>
        </a:solidFill>
        <a:latin typeface="+mn-lt"/>
        <a:ea typeface="+mn-ea"/>
        <a:cs typeface="+mn-cs"/>
      </a:defRPr>
    </a:lvl7pPr>
    <a:lvl8pPr marL="8676822" algn="l" defTabSz="2479090" rtl="0" eaLnBrk="1" latinLnBrk="0" hangingPunct="1">
      <a:defRPr sz="3254" kern="1200">
        <a:solidFill>
          <a:schemeClr val="tx1"/>
        </a:solidFill>
        <a:latin typeface="+mn-lt"/>
        <a:ea typeface="+mn-ea"/>
        <a:cs typeface="+mn-cs"/>
      </a:defRPr>
    </a:lvl8pPr>
    <a:lvl9pPr marL="9916367" algn="l" defTabSz="2479090"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1</a:t>
            </a:fld>
            <a:endParaRPr lang="en-US"/>
          </a:p>
        </p:txBody>
      </p:sp>
    </p:spTree>
    <p:extLst>
      <p:ext uri="{BB962C8B-B14F-4D97-AF65-F5344CB8AC3E}">
        <p14:creationId xmlns:p14="http://schemas.microsoft.com/office/powerpoint/2010/main" val="112067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4F7CE25D-D7B6-40E3-8439-21DE2F91DD7C}"/>
              </a:ext>
            </a:extLst>
          </p:cNvPr>
          <p:cNvSpPr>
            <a:spLocks noGrp="1"/>
          </p:cNvSpPr>
          <p:nvPr>
            <p:ph type="body" sz="quarter" idx="11"/>
          </p:nvPr>
        </p:nvSpPr>
        <p:spPr>
          <a:xfrm>
            <a:off x="914400" y="7703162"/>
            <a:ext cx="9504363" cy="5925547"/>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extplatzhalter 11">
            <a:extLst>
              <a:ext uri="{FF2B5EF4-FFF2-40B4-BE49-F238E27FC236}">
                <a16:creationId xmlns:a16="http://schemas.microsoft.com/office/drawing/2014/main" id="{159903F3-438E-44C1-ADC4-CB98587A581D}"/>
              </a:ext>
            </a:extLst>
          </p:cNvPr>
          <p:cNvSpPr>
            <a:spLocks noGrp="1"/>
          </p:cNvSpPr>
          <p:nvPr>
            <p:ph type="body" sz="quarter" idx="12"/>
          </p:nvPr>
        </p:nvSpPr>
        <p:spPr>
          <a:xfrm>
            <a:off x="10976474" y="7703162"/>
            <a:ext cx="9504363" cy="5925547"/>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2" name="Textplatzhalter 21">
            <a:extLst>
              <a:ext uri="{FF2B5EF4-FFF2-40B4-BE49-F238E27FC236}">
                <a16:creationId xmlns:a16="http://schemas.microsoft.com/office/drawing/2014/main" id="{A6D13C1E-129B-45B6-8FF9-AE5F78018342}"/>
              </a:ext>
            </a:extLst>
          </p:cNvPr>
          <p:cNvSpPr>
            <a:spLocks noGrp="1"/>
          </p:cNvSpPr>
          <p:nvPr>
            <p:ph type="body" sz="quarter" idx="18"/>
          </p:nvPr>
        </p:nvSpPr>
        <p:spPr>
          <a:xfrm>
            <a:off x="914400" y="7018606"/>
            <a:ext cx="9504000" cy="464358"/>
          </a:xfrm>
        </p:spPr>
        <p:txBody>
          <a:bodyPr>
            <a:spAutoFit/>
          </a:bodyPr>
          <a:lstStyle>
            <a:lvl1pPr marL="0" indent="0">
              <a:lnSpc>
                <a:spcPts val="3670"/>
              </a:lnSpc>
              <a:spcAft>
                <a:spcPts val="0"/>
              </a:spcAft>
              <a:buNone/>
              <a:defRPr sz="2820"/>
            </a:lvl1pPr>
            <a:lvl2pPr marL="182563" indent="0">
              <a:buNone/>
              <a:defRPr/>
            </a:lvl2pPr>
            <a:lvl3pPr marL="357187" indent="0">
              <a:buNone/>
              <a:defRPr/>
            </a:lvl3pPr>
            <a:lvl4pPr marL="539750" indent="0">
              <a:buNone/>
              <a:defRPr/>
            </a:lvl4pPr>
            <a:lvl5pPr marL="714375" indent="0">
              <a:buNone/>
              <a:defRPr/>
            </a:lvl5pPr>
          </a:lstStyle>
          <a:p>
            <a:pPr lvl="0"/>
            <a:r>
              <a:rPr lang="de-DE"/>
              <a:t>Mastertextformat bearbeiten</a:t>
            </a:r>
          </a:p>
        </p:txBody>
      </p:sp>
      <p:sp>
        <p:nvSpPr>
          <p:cNvPr id="23" name="Textplatzhalter 21">
            <a:extLst>
              <a:ext uri="{FF2B5EF4-FFF2-40B4-BE49-F238E27FC236}">
                <a16:creationId xmlns:a16="http://schemas.microsoft.com/office/drawing/2014/main" id="{97470D9A-428E-4519-B5BE-431712D42EFD}"/>
              </a:ext>
            </a:extLst>
          </p:cNvPr>
          <p:cNvSpPr>
            <a:spLocks noGrp="1"/>
          </p:cNvSpPr>
          <p:nvPr>
            <p:ph type="body" sz="quarter" idx="19"/>
          </p:nvPr>
        </p:nvSpPr>
        <p:spPr>
          <a:xfrm>
            <a:off x="914400" y="5352689"/>
            <a:ext cx="19584000" cy="227370"/>
          </a:xfrm>
        </p:spPr>
        <p:txBody>
          <a:bodyPr>
            <a:spAutoFit/>
          </a:bodyPr>
          <a:lstStyle>
            <a:lvl1pPr marL="0" indent="0">
              <a:lnSpc>
                <a:spcPts val="1830"/>
              </a:lnSpc>
              <a:spcAft>
                <a:spcPts val="0"/>
              </a:spcAft>
              <a:buNone/>
              <a:defRPr sz="1410">
                <a:latin typeface="TT Norms Pro Normal" panose="02000503030000020003" pitchFamily="2" charset="0"/>
              </a:defRPr>
            </a:lvl1pPr>
            <a:lvl2pPr marL="182563" indent="0">
              <a:buNone/>
              <a:defRPr/>
            </a:lvl2pPr>
            <a:lvl3pPr marL="357187" indent="0">
              <a:buNone/>
              <a:defRPr/>
            </a:lvl3pPr>
            <a:lvl4pPr marL="539750" indent="0">
              <a:buNone/>
              <a:defRPr/>
            </a:lvl4pPr>
            <a:lvl5pPr marL="714375" indent="0">
              <a:buNone/>
              <a:defRPr/>
            </a:lvl5pPr>
          </a:lstStyle>
          <a:p>
            <a:pPr lvl="0"/>
            <a:r>
              <a:rPr lang="de-DE"/>
              <a:t>Mastertextformat bearbeiten</a:t>
            </a:r>
          </a:p>
        </p:txBody>
      </p:sp>
      <p:sp>
        <p:nvSpPr>
          <p:cNvPr id="24" name="Textplatzhalter 21">
            <a:extLst>
              <a:ext uri="{FF2B5EF4-FFF2-40B4-BE49-F238E27FC236}">
                <a16:creationId xmlns:a16="http://schemas.microsoft.com/office/drawing/2014/main" id="{9C717F78-CFE8-472C-87E5-B96D82A8DD70}"/>
              </a:ext>
            </a:extLst>
          </p:cNvPr>
          <p:cNvSpPr>
            <a:spLocks noGrp="1"/>
          </p:cNvSpPr>
          <p:nvPr>
            <p:ph type="body" sz="quarter" idx="20"/>
          </p:nvPr>
        </p:nvSpPr>
        <p:spPr>
          <a:xfrm>
            <a:off x="914400" y="5838504"/>
            <a:ext cx="9504000" cy="187744"/>
          </a:xfrm>
        </p:spPr>
        <p:txBody>
          <a:bodyPr>
            <a:spAutoFit/>
          </a:bodyPr>
          <a:lstStyle>
            <a:lvl1pPr marL="0" indent="0">
              <a:lnSpc>
                <a:spcPts val="1470"/>
              </a:lnSpc>
              <a:spcAft>
                <a:spcPts val="0"/>
              </a:spcAft>
              <a:buNone/>
              <a:defRPr sz="1130">
                <a:latin typeface="TT Norms Pro Normal" panose="02000503030000020003" pitchFamily="2" charset="0"/>
              </a:defRPr>
            </a:lvl1pPr>
            <a:lvl2pPr marL="182563" indent="0">
              <a:buNone/>
              <a:defRPr/>
            </a:lvl2pPr>
            <a:lvl3pPr marL="357187" indent="0">
              <a:buNone/>
              <a:defRPr/>
            </a:lvl3pPr>
            <a:lvl4pPr marL="539750" indent="0">
              <a:buNone/>
              <a:defRPr/>
            </a:lvl4pPr>
            <a:lvl5pPr marL="714375" indent="0">
              <a:buNone/>
              <a:defRPr/>
            </a:lvl5pPr>
          </a:lstStyle>
          <a:p>
            <a:pPr lvl="0"/>
            <a:r>
              <a:rPr lang="de-DE"/>
              <a:t>Mastertextformat bearbeiten</a:t>
            </a:r>
          </a:p>
        </p:txBody>
      </p:sp>
      <p:sp>
        <p:nvSpPr>
          <p:cNvPr id="25" name="Textplatzhalter 21">
            <a:extLst>
              <a:ext uri="{FF2B5EF4-FFF2-40B4-BE49-F238E27FC236}">
                <a16:creationId xmlns:a16="http://schemas.microsoft.com/office/drawing/2014/main" id="{B75FF159-B3CA-4114-89E3-B0F0A47A0994}"/>
              </a:ext>
            </a:extLst>
          </p:cNvPr>
          <p:cNvSpPr>
            <a:spLocks noGrp="1"/>
          </p:cNvSpPr>
          <p:nvPr>
            <p:ph type="body" sz="quarter" idx="21"/>
          </p:nvPr>
        </p:nvSpPr>
        <p:spPr>
          <a:xfrm>
            <a:off x="10976474" y="7018606"/>
            <a:ext cx="9504000" cy="464358"/>
          </a:xfrm>
        </p:spPr>
        <p:txBody>
          <a:bodyPr>
            <a:spAutoFit/>
          </a:bodyPr>
          <a:lstStyle>
            <a:lvl1pPr marL="0" indent="0">
              <a:lnSpc>
                <a:spcPts val="3670"/>
              </a:lnSpc>
              <a:spcAft>
                <a:spcPts val="0"/>
              </a:spcAft>
              <a:buNone/>
              <a:defRPr sz="2820"/>
            </a:lvl1pPr>
            <a:lvl2pPr marL="182563" indent="0">
              <a:buNone/>
              <a:defRPr/>
            </a:lvl2pPr>
            <a:lvl3pPr marL="357187" indent="0">
              <a:buNone/>
              <a:defRPr/>
            </a:lvl3pPr>
            <a:lvl4pPr marL="539750" indent="0">
              <a:buNone/>
              <a:defRPr/>
            </a:lvl4pPr>
            <a:lvl5pPr marL="714375" indent="0">
              <a:buNone/>
              <a:defRPr/>
            </a:lvl5pPr>
          </a:lstStyle>
          <a:p>
            <a:pPr lvl="0"/>
            <a:r>
              <a:rPr lang="de-DE"/>
              <a:t>Mastertextformat bearbeiten</a:t>
            </a:r>
          </a:p>
        </p:txBody>
      </p:sp>
      <p:sp>
        <p:nvSpPr>
          <p:cNvPr id="4" name="Titel 3">
            <a:extLst>
              <a:ext uri="{FF2B5EF4-FFF2-40B4-BE49-F238E27FC236}">
                <a16:creationId xmlns:a16="http://schemas.microsoft.com/office/drawing/2014/main" id="{A5908947-2C58-45F7-A154-AA5994D57C7E}"/>
              </a:ext>
            </a:extLst>
          </p:cNvPr>
          <p:cNvSpPr>
            <a:spLocks noGrp="1"/>
          </p:cNvSpPr>
          <p:nvPr>
            <p:ph type="title"/>
          </p:nvPr>
        </p:nvSpPr>
        <p:spPr/>
        <p:txBody>
          <a:bodyPr/>
          <a:lstStyle/>
          <a:p>
            <a:r>
              <a:rPr lang="de-DE"/>
              <a:t>Mastertitelformat bearbeiten</a:t>
            </a:r>
            <a:endParaRPr lang="fr-FR"/>
          </a:p>
        </p:txBody>
      </p:sp>
    </p:spTree>
    <p:extLst>
      <p:ext uri="{BB962C8B-B14F-4D97-AF65-F5344CB8AC3E}">
        <p14:creationId xmlns:p14="http://schemas.microsoft.com/office/powerpoint/2010/main" val="1545018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hteck 6">
            <a:extLst>
              <a:ext uri="{FF2B5EF4-FFF2-40B4-BE49-F238E27FC236}">
                <a16:creationId xmlns:a16="http://schemas.microsoft.com/office/drawing/2014/main" id="{7B5D4203-8BDB-41C5-AB37-58C1ED185262}"/>
              </a:ext>
            </a:extLst>
          </p:cNvPr>
          <p:cNvSpPr/>
          <p:nvPr userDrawn="1"/>
        </p:nvSpPr>
        <p:spPr>
          <a:xfrm>
            <a:off x="0" y="0"/>
            <a:ext cx="10691813" cy="25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561" noProof="0"/>
          </a:p>
        </p:txBody>
      </p:sp>
      <p:sp>
        <p:nvSpPr>
          <p:cNvPr id="32" name="Rechteck 6">
            <a:extLst>
              <a:ext uri="{FF2B5EF4-FFF2-40B4-BE49-F238E27FC236}">
                <a16:creationId xmlns:a16="http://schemas.microsoft.com/office/drawing/2014/main" id="{8EE9566A-83C8-44DF-B2DA-34C2E6071B33}"/>
              </a:ext>
            </a:extLst>
          </p:cNvPr>
          <p:cNvSpPr/>
          <p:nvPr userDrawn="1"/>
        </p:nvSpPr>
        <p:spPr>
          <a:xfrm>
            <a:off x="10691812" y="0"/>
            <a:ext cx="10691813" cy="25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561" noProof="0"/>
          </a:p>
        </p:txBody>
      </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915670" y="3588432"/>
            <a:ext cx="19569429" cy="1512000"/>
          </a:xfrm>
          <a:prstGeom prst="rect">
            <a:avLst/>
          </a:prstGeom>
        </p:spPr>
        <p:txBody>
          <a:bodyPr vert="horz" lIns="0" tIns="0" rIns="0" bIns="0" rtlCol="0" anchor="t" anchorCtr="0">
            <a:noAutofit/>
          </a:bodyPr>
          <a:lstStyle/>
          <a:p>
            <a:r>
              <a:rPr lang="de-DE" noProof="0"/>
              <a:t>Titel</a:t>
            </a:r>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915670" y="7705557"/>
            <a:ext cx="9504000" cy="3057024"/>
          </a:xfrm>
          <a:prstGeom prst="rect">
            <a:avLst/>
          </a:prstGeom>
          <a:noFill/>
        </p:spPr>
        <p:txBody>
          <a:bodyPr vert="horz" lIns="0" tIns="0" rIns="0" bIns="0" rtlCol="0">
            <a:normAutofit/>
          </a:bodyPr>
          <a:lstStyle/>
          <a:p>
            <a:pPr lvl="0"/>
            <a:r>
              <a:rPr lang="de-DE" noProof="0"/>
              <a:t>Erste Ebene</a:t>
            </a:r>
          </a:p>
          <a:p>
            <a:pPr lvl="1"/>
            <a:r>
              <a:rPr lang="de-DE"/>
              <a:t>Zweite Ebene</a:t>
            </a:r>
          </a:p>
          <a:p>
            <a:pPr lvl="2"/>
            <a:r>
              <a:rPr lang="de-DE"/>
              <a:t>Dritte Ebene</a:t>
            </a:r>
          </a:p>
          <a:p>
            <a:pPr lvl="3"/>
            <a:r>
              <a:rPr lang="de-DE"/>
              <a:t>Vierte Ebene</a:t>
            </a:r>
          </a:p>
          <a:p>
            <a:pPr lvl="4"/>
            <a:r>
              <a:rPr lang="de-DE"/>
              <a:t>Fünfte Ebene</a:t>
            </a:r>
            <a:endParaRPr lang="de-DE" noProof="0"/>
          </a:p>
        </p:txBody>
      </p:sp>
      <p:pic>
        <p:nvPicPr>
          <p:cNvPr id="9" name="Grafik 8">
            <a:extLst>
              <a:ext uri="{FF2B5EF4-FFF2-40B4-BE49-F238E27FC236}">
                <a16:creationId xmlns:a16="http://schemas.microsoft.com/office/drawing/2014/main" id="{801990A0-21CB-4860-9375-244DC666C3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91625" y="268249"/>
            <a:ext cx="7092000" cy="2230030"/>
          </a:xfrm>
          <a:prstGeom prst="rect">
            <a:avLst/>
          </a:prstGeom>
        </p:spPr>
      </p:pic>
      <p:grpSp>
        <p:nvGrpSpPr>
          <p:cNvPr id="46" name="Gruppieren 45">
            <a:extLst>
              <a:ext uri="{FF2B5EF4-FFF2-40B4-BE49-F238E27FC236}">
                <a16:creationId xmlns:a16="http://schemas.microsoft.com/office/drawing/2014/main" id="{9A5D2624-D5E7-46EE-A77D-BE0B02DFF8DE}"/>
              </a:ext>
            </a:extLst>
          </p:cNvPr>
          <p:cNvGrpSpPr>
            <a:grpSpLocks noChangeAspect="1"/>
          </p:cNvGrpSpPr>
          <p:nvPr userDrawn="1"/>
        </p:nvGrpSpPr>
        <p:grpSpPr>
          <a:xfrm>
            <a:off x="915671" y="920750"/>
            <a:ext cx="5292000" cy="924393"/>
            <a:chOff x="-15875" y="13269913"/>
            <a:chExt cx="21402675" cy="3738562"/>
          </a:xfrm>
        </p:grpSpPr>
        <p:sp>
          <p:nvSpPr>
            <p:cNvPr id="12" name="AutoShape 3">
              <a:extLst>
                <a:ext uri="{FF2B5EF4-FFF2-40B4-BE49-F238E27FC236}">
                  <a16:creationId xmlns:a16="http://schemas.microsoft.com/office/drawing/2014/main" id="{2C2D805A-503D-4AAE-9733-E9F47D634C7A}"/>
                </a:ext>
              </a:extLst>
            </p:cNvPr>
            <p:cNvSpPr>
              <a:spLocks noChangeAspect="1" noChangeArrowheads="1" noTextEdit="1"/>
            </p:cNvSpPr>
            <p:nvPr userDrawn="1"/>
          </p:nvSpPr>
          <p:spPr bwMode="auto">
            <a:xfrm>
              <a:off x="0" y="13269913"/>
              <a:ext cx="21383625"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5">
              <a:extLst>
                <a:ext uri="{FF2B5EF4-FFF2-40B4-BE49-F238E27FC236}">
                  <a16:creationId xmlns:a16="http://schemas.microsoft.com/office/drawing/2014/main" id="{923329F7-BB4D-4D6C-8590-AF87F78BA2EA}"/>
                </a:ext>
              </a:extLst>
            </p:cNvPr>
            <p:cNvSpPr>
              <a:spLocks/>
            </p:cNvSpPr>
            <p:nvPr userDrawn="1"/>
          </p:nvSpPr>
          <p:spPr bwMode="auto">
            <a:xfrm>
              <a:off x="16864013" y="13344525"/>
              <a:ext cx="2701925" cy="3663950"/>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6">
              <a:extLst>
                <a:ext uri="{FF2B5EF4-FFF2-40B4-BE49-F238E27FC236}">
                  <a16:creationId xmlns:a16="http://schemas.microsoft.com/office/drawing/2014/main" id="{1D7BCD68-A8EB-40CE-9981-89C122385DC6}"/>
                </a:ext>
              </a:extLst>
            </p:cNvPr>
            <p:cNvSpPr>
              <a:spLocks noChangeArrowheads="1"/>
            </p:cNvSpPr>
            <p:nvPr userDrawn="1"/>
          </p:nvSpPr>
          <p:spPr bwMode="auto">
            <a:xfrm>
              <a:off x="15627350" y="13344525"/>
              <a:ext cx="523875" cy="35925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7">
              <a:extLst>
                <a:ext uri="{FF2B5EF4-FFF2-40B4-BE49-F238E27FC236}">
                  <a16:creationId xmlns:a16="http://schemas.microsoft.com/office/drawing/2014/main" id="{5F1C63A3-98CE-4408-8DD7-7E8CE8D51C47}"/>
                </a:ext>
              </a:extLst>
            </p:cNvPr>
            <p:cNvSpPr>
              <a:spLocks/>
            </p:cNvSpPr>
            <p:nvPr userDrawn="1"/>
          </p:nvSpPr>
          <p:spPr bwMode="auto">
            <a:xfrm>
              <a:off x="9058275" y="13350875"/>
              <a:ext cx="3644900" cy="3654425"/>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
              <a:extLst>
                <a:ext uri="{FF2B5EF4-FFF2-40B4-BE49-F238E27FC236}">
                  <a16:creationId xmlns:a16="http://schemas.microsoft.com/office/drawing/2014/main" id="{AD803596-7292-45CD-953D-E1A899BA71A3}"/>
                </a:ext>
              </a:extLst>
            </p:cNvPr>
            <p:cNvSpPr>
              <a:spLocks/>
            </p:cNvSpPr>
            <p:nvPr userDrawn="1"/>
          </p:nvSpPr>
          <p:spPr bwMode="auto">
            <a:xfrm>
              <a:off x="19097625" y="13269913"/>
              <a:ext cx="2289175" cy="3667125"/>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9">
              <a:extLst>
                <a:ext uri="{FF2B5EF4-FFF2-40B4-BE49-F238E27FC236}">
                  <a16:creationId xmlns:a16="http://schemas.microsoft.com/office/drawing/2014/main" id="{D3155DFC-3B7B-47BA-B00E-66311D0E7A23}"/>
                </a:ext>
              </a:extLst>
            </p:cNvPr>
            <p:cNvSpPr>
              <a:spLocks/>
            </p:cNvSpPr>
            <p:nvPr userDrawn="1"/>
          </p:nvSpPr>
          <p:spPr bwMode="auto">
            <a:xfrm>
              <a:off x="12819063" y="13344525"/>
              <a:ext cx="2201863" cy="3592512"/>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0">
              <a:extLst>
                <a:ext uri="{FF2B5EF4-FFF2-40B4-BE49-F238E27FC236}">
                  <a16:creationId xmlns:a16="http://schemas.microsoft.com/office/drawing/2014/main" id="{01F4F734-033E-4326-9660-0535A94BC3E9}"/>
                </a:ext>
              </a:extLst>
            </p:cNvPr>
            <p:cNvSpPr>
              <a:spLocks/>
            </p:cNvSpPr>
            <p:nvPr userDrawn="1"/>
          </p:nvSpPr>
          <p:spPr bwMode="auto">
            <a:xfrm>
              <a:off x="7437438" y="13344525"/>
              <a:ext cx="2651125" cy="3592512"/>
            </a:xfrm>
            <a:custGeom>
              <a:avLst/>
              <a:gdLst>
                <a:gd name="T0" fmla="*/ 0 w 1670"/>
                <a:gd name="T1" fmla="*/ 297 h 2263"/>
                <a:gd name="T2" fmla="*/ 401 w 1670"/>
                <a:gd name="T3" fmla="*/ 297 h 2263"/>
                <a:gd name="T4" fmla="*/ 401 w 1670"/>
                <a:gd name="T5" fmla="*/ 2263 h 2263"/>
                <a:gd name="T6" fmla="*/ 728 w 1670"/>
                <a:gd name="T7" fmla="*/ 2263 h 2263"/>
                <a:gd name="T8" fmla="*/ 728 w 1670"/>
                <a:gd name="T9" fmla="*/ 297 h 2263"/>
                <a:gd name="T10" fmla="*/ 1670 w 1670"/>
                <a:gd name="T11" fmla="*/ 297 h 2263"/>
                <a:gd name="T12" fmla="*/ 1670 w 1670"/>
                <a:gd name="T13" fmla="*/ 0 h 2263"/>
                <a:gd name="T14" fmla="*/ 0 w 1670"/>
                <a:gd name="T15" fmla="*/ 0 h 2263"/>
                <a:gd name="T16" fmla="*/ 0 w 1670"/>
                <a:gd name="T17" fmla="*/ 29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0" h="2263">
                  <a:moveTo>
                    <a:pt x="0" y="297"/>
                  </a:moveTo>
                  <a:lnTo>
                    <a:pt x="401" y="297"/>
                  </a:lnTo>
                  <a:lnTo>
                    <a:pt x="401" y="2263"/>
                  </a:lnTo>
                  <a:lnTo>
                    <a:pt x="728" y="2263"/>
                  </a:lnTo>
                  <a:lnTo>
                    <a:pt x="728" y="297"/>
                  </a:lnTo>
                  <a:lnTo>
                    <a:pt x="1670" y="297"/>
                  </a:lnTo>
                  <a:lnTo>
                    <a:pt x="1670" y="0"/>
                  </a:lnTo>
                  <a:lnTo>
                    <a:pt x="0" y="0"/>
                  </a:lnTo>
                  <a:lnTo>
                    <a:pt x="0"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1">
              <a:extLst>
                <a:ext uri="{FF2B5EF4-FFF2-40B4-BE49-F238E27FC236}">
                  <a16:creationId xmlns:a16="http://schemas.microsoft.com/office/drawing/2014/main" id="{E443E16C-1273-450C-BF2C-256E16EBC01E}"/>
                </a:ext>
              </a:extLst>
            </p:cNvPr>
            <p:cNvSpPr>
              <a:spLocks/>
            </p:cNvSpPr>
            <p:nvPr userDrawn="1"/>
          </p:nvSpPr>
          <p:spPr bwMode="auto">
            <a:xfrm>
              <a:off x="2198688" y="13344525"/>
              <a:ext cx="3357563" cy="3592512"/>
            </a:xfrm>
            <a:custGeom>
              <a:avLst/>
              <a:gdLst>
                <a:gd name="T0" fmla="*/ 0 w 2115"/>
                <a:gd name="T1" fmla="*/ 2263 h 2263"/>
                <a:gd name="T2" fmla="*/ 321 w 2115"/>
                <a:gd name="T3" fmla="*/ 2263 h 2263"/>
                <a:gd name="T4" fmla="*/ 1035 w 2115"/>
                <a:gd name="T5" fmla="*/ 389 h 2263"/>
                <a:gd name="T6" fmla="*/ 1771 w 2115"/>
                <a:gd name="T7" fmla="*/ 2263 h 2263"/>
                <a:gd name="T8" fmla="*/ 2115 w 2115"/>
                <a:gd name="T9" fmla="*/ 2263 h 2263"/>
                <a:gd name="T10" fmla="*/ 1204 w 2115"/>
                <a:gd name="T11" fmla="*/ 0 h 2263"/>
                <a:gd name="T12" fmla="*/ 864 w 2115"/>
                <a:gd name="T13" fmla="*/ 0 h 2263"/>
                <a:gd name="T14" fmla="*/ 0 w 2115"/>
                <a:gd name="T15" fmla="*/ 2263 h 2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5" h="2263">
                  <a:moveTo>
                    <a:pt x="0" y="2263"/>
                  </a:moveTo>
                  <a:lnTo>
                    <a:pt x="321" y="2263"/>
                  </a:lnTo>
                  <a:lnTo>
                    <a:pt x="1035" y="389"/>
                  </a:lnTo>
                  <a:lnTo>
                    <a:pt x="1771" y="2263"/>
                  </a:lnTo>
                  <a:lnTo>
                    <a:pt x="2115" y="2263"/>
                  </a:lnTo>
                  <a:lnTo>
                    <a:pt x="1204" y="0"/>
                  </a:lnTo>
                  <a:lnTo>
                    <a:pt x="864" y="0"/>
                  </a:lnTo>
                  <a:lnTo>
                    <a:pt x="0" y="2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2">
              <a:extLst>
                <a:ext uri="{FF2B5EF4-FFF2-40B4-BE49-F238E27FC236}">
                  <a16:creationId xmlns:a16="http://schemas.microsoft.com/office/drawing/2014/main" id="{26C78F76-D7E7-48D1-A32A-BCBA56C954AF}"/>
                </a:ext>
              </a:extLst>
            </p:cNvPr>
            <p:cNvSpPr>
              <a:spLocks noEditPoints="1"/>
            </p:cNvSpPr>
            <p:nvPr userDrawn="1"/>
          </p:nvSpPr>
          <p:spPr bwMode="auto">
            <a:xfrm>
              <a:off x="-15875" y="13269913"/>
              <a:ext cx="2417763" cy="3667125"/>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3">
              <a:extLst>
                <a:ext uri="{FF2B5EF4-FFF2-40B4-BE49-F238E27FC236}">
                  <a16:creationId xmlns:a16="http://schemas.microsoft.com/office/drawing/2014/main" id="{C6CBD737-F7D0-400C-A41B-5D9BD2156FA8}"/>
                </a:ext>
              </a:extLst>
            </p:cNvPr>
            <p:cNvSpPr>
              <a:spLocks/>
            </p:cNvSpPr>
            <p:nvPr userDrawn="1"/>
          </p:nvSpPr>
          <p:spPr bwMode="auto">
            <a:xfrm>
              <a:off x="4991100" y="13344525"/>
              <a:ext cx="2224088" cy="3592512"/>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902191739"/>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1603766" rtl="0" eaLnBrk="1" latinLnBrk="0" hangingPunct="1">
        <a:lnSpc>
          <a:spcPts val="5499"/>
        </a:lnSpc>
        <a:spcBef>
          <a:spcPct val="0"/>
        </a:spcBef>
        <a:buNone/>
        <a:defRPr sz="4935" kern="1200">
          <a:solidFill>
            <a:schemeClr val="tx1"/>
          </a:solidFill>
          <a:latin typeface="+mj-lt"/>
          <a:ea typeface="+mj-ea"/>
          <a:cs typeface="+mj-cs"/>
        </a:defRPr>
      </a:lvl1pPr>
    </p:titleStyle>
    <p:bodyStyle>
      <a:lvl1pPr marL="182563" indent="-182563" algn="l" defTabSz="1603766" rtl="0" eaLnBrk="1" latinLnBrk="0" hangingPunct="1">
        <a:lnSpc>
          <a:spcPts val="1830"/>
        </a:lnSpc>
        <a:spcBef>
          <a:spcPts val="0"/>
        </a:spcBef>
        <a:spcAft>
          <a:spcPts val="100"/>
        </a:spcAft>
        <a:buSzPct val="80000"/>
        <a:buFont typeface="Wingdings" panose="05000000000000000000" pitchFamily="2" charset="2"/>
        <a:buChar char="§"/>
        <a:defRPr lang="de-DE" sz="1410" b="0" kern="1200" dirty="0" smtClean="0">
          <a:solidFill>
            <a:schemeClr val="tx1"/>
          </a:solidFill>
          <a:latin typeface="+mn-lt"/>
          <a:ea typeface="+mn-ea"/>
          <a:cs typeface="+mn-cs"/>
        </a:defRPr>
      </a:lvl1pPr>
      <a:lvl2pPr marL="357188" indent="-174625" algn="l" defTabSz="1603766" rtl="0" eaLnBrk="1" latinLnBrk="0" hangingPunct="1">
        <a:lnSpc>
          <a:spcPts val="1830"/>
        </a:lnSpc>
        <a:spcBef>
          <a:spcPts val="0"/>
        </a:spcBef>
        <a:spcAft>
          <a:spcPts val="100"/>
        </a:spcAft>
        <a:buSzPct val="80000"/>
        <a:buFont typeface="Wingdings" panose="05000000000000000000" pitchFamily="2" charset="2"/>
        <a:buChar char="§"/>
        <a:defRPr sz="1410" b="0" kern="1200">
          <a:solidFill>
            <a:schemeClr val="tx1"/>
          </a:solidFill>
          <a:latin typeface="+mj-lt"/>
          <a:ea typeface="+mn-ea"/>
          <a:cs typeface="+mn-cs"/>
        </a:defRPr>
      </a:lvl2pPr>
      <a:lvl3pPr marL="539750" indent="-182563" algn="l" defTabSz="1603766" rtl="0" eaLnBrk="1" latinLnBrk="0" hangingPunct="1">
        <a:lnSpc>
          <a:spcPts val="1830"/>
        </a:lnSpc>
        <a:spcBef>
          <a:spcPts val="0"/>
        </a:spcBef>
        <a:spcAft>
          <a:spcPts val="100"/>
        </a:spcAft>
        <a:buSzPct val="80000"/>
        <a:buFont typeface="Wingdings" panose="05000000000000000000" pitchFamily="2" charset="2"/>
        <a:buChar char="§"/>
        <a:defRPr sz="1410" b="0" kern="1200">
          <a:solidFill>
            <a:schemeClr val="tx1"/>
          </a:solidFill>
          <a:latin typeface="+mj-lt"/>
          <a:ea typeface="+mn-ea"/>
          <a:cs typeface="+mn-cs"/>
        </a:defRPr>
      </a:lvl3pPr>
      <a:lvl4pPr marL="714375" indent="-174625" algn="l" defTabSz="1603766" rtl="0" eaLnBrk="1" latinLnBrk="0" hangingPunct="1">
        <a:lnSpc>
          <a:spcPts val="1830"/>
        </a:lnSpc>
        <a:spcBef>
          <a:spcPts val="0"/>
        </a:spcBef>
        <a:spcAft>
          <a:spcPts val="100"/>
        </a:spcAft>
        <a:buSzPct val="80000"/>
        <a:buFont typeface="Wingdings" panose="05000000000000000000" pitchFamily="2" charset="2"/>
        <a:buChar char="§"/>
        <a:defRPr sz="1410" b="0" kern="1200">
          <a:solidFill>
            <a:schemeClr val="tx1"/>
          </a:solidFill>
          <a:latin typeface="+mj-lt"/>
          <a:ea typeface="+mn-ea"/>
          <a:cs typeface="+mn-cs"/>
        </a:defRPr>
      </a:lvl4pPr>
      <a:lvl5pPr marL="896938" indent="-182563" algn="l" defTabSz="1603766" rtl="0" eaLnBrk="1" latinLnBrk="0" hangingPunct="1">
        <a:lnSpc>
          <a:spcPts val="1830"/>
        </a:lnSpc>
        <a:spcBef>
          <a:spcPts val="0"/>
        </a:spcBef>
        <a:spcAft>
          <a:spcPts val="100"/>
        </a:spcAft>
        <a:buSzPct val="80000"/>
        <a:buFont typeface="Wingdings" panose="05000000000000000000" pitchFamily="2" charset="2"/>
        <a:buChar char="§"/>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p:bodyStyle>
    <p:otherStyle>
      <a:defPPr>
        <a:defRPr lang="de-DE"/>
      </a:defPPr>
      <a:lvl1pPr marL="0" algn="l" defTabSz="1603766" rtl="0" eaLnBrk="1" latinLnBrk="0" hangingPunct="1">
        <a:defRPr sz="3157" kern="1200">
          <a:solidFill>
            <a:schemeClr val="tx1"/>
          </a:solidFill>
          <a:latin typeface="+mn-lt"/>
          <a:ea typeface="+mn-ea"/>
          <a:cs typeface="+mn-cs"/>
        </a:defRPr>
      </a:lvl1pPr>
      <a:lvl2pPr marL="801883" algn="l" defTabSz="1603766" rtl="0" eaLnBrk="1" latinLnBrk="0" hangingPunct="1">
        <a:defRPr sz="3157" kern="1200">
          <a:solidFill>
            <a:schemeClr val="tx1"/>
          </a:solidFill>
          <a:latin typeface="+mn-lt"/>
          <a:ea typeface="+mn-ea"/>
          <a:cs typeface="+mn-cs"/>
        </a:defRPr>
      </a:lvl2pPr>
      <a:lvl3pPr marL="1603766" algn="l" defTabSz="1603766" rtl="0" eaLnBrk="1" latinLnBrk="0" hangingPunct="1">
        <a:defRPr sz="3157" kern="1200">
          <a:solidFill>
            <a:schemeClr val="tx1"/>
          </a:solidFill>
          <a:latin typeface="+mn-lt"/>
          <a:ea typeface="+mn-ea"/>
          <a:cs typeface="+mn-cs"/>
        </a:defRPr>
      </a:lvl3pPr>
      <a:lvl4pPr marL="2405649" algn="l" defTabSz="1603766" rtl="0" eaLnBrk="1" latinLnBrk="0" hangingPunct="1">
        <a:defRPr sz="3157" kern="1200">
          <a:solidFill>
            <a:schemeClr val="tx1"/>
          </a:solidFill>
          <a:latin typeface="+mn-lt"/>
          <a:ea typeface="+mn-ea"/>
          <a:cs typeface="+mn-cs"/>
        </a:defRPr>
      </a:lvl4pPr>
      <a:lvl5pPr marL="3207532" algn="l" defTabSz="1603766" rtl="0" eaLnBrk="1" latinLnBrk="0" hangingPunct="1">
        <a:defRPr sz="3157" kern="1200">
          <a:solidFill>
            <a:schemeClr val="tx1"/>
          </a:solidFill>
          <a:latin typeface="+mn-lt"/>
          <a:ea typeface="+mn-ea"/>
          <a:cs typeface="+mn-cs"/>
        </a:defRPr>
      </a:lvl5pPr>
      <a:lvl6pPr marL="4009415" algn="l" defTabSz="1603766" rtl="0" eaLnBrk="1" latinLnBrk="0" hangingPunct="1">
        <a:defRPr sz="3157" kern="1200">
          <a:solidFill>
            <a:schemeClr val="tx1"/>
          </a:solidFill>
          <a:latin typeface="+mn-lt"/>
          <a:ea typeface="+mn-ea"/>
          <a:cs typeface="+mn-cs"/>
        </a:defRPr>
      </a:lvl6pPr>
      <a:lvl7pPr marL="4811298" algn="l" defTabSz="1603766" rtl="0" eaLnBrk="1" latinLnBrk="0" hangingPunct="1">
        <a:defRPr sz="3157" kern="1200">
          <a:solidFill>
            <a:schemeClr val="tx1"/>
          </a:solidFill>
          <a:latin typeface="+mn-lt"/>
          <a:ea typeface="+mn-ea"/>
          <a:cs typeface="+mn-cs"/>
        </a:defRPr>
      </a:lvl7pPr>
      <a:lvl8pPr marL="5613182" algn="l" defTabSz="1603766" rtl="0" eaLnBrk="1" latinLnBrk="0" hangingPunct="1">
        <a:defRPr sz="3157" kern="1200">
          <a:solidFill>
            <a:schemeClr val="tx1"/>
          </a:solidFill>
          <a:latin typeface="+mn-lt"/>
          <a:ea typeface="+mn-ea"/>
          <a:cs typeface="+mn-cs"/>
        </a:defRPr>
      </a:lvl8pPr>
      <a:lvl9pPr marL="6415065" algn="l" defTabSz="1603766" rtl="0" eaLnBrk="1" latinLnBrk="0" hangingPunct="1">
        <a:defRPr sz="315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66" userDrawn="1">
          <p15:clr>
            <a:srgbClr val="F26B43"/>
          </p15:clr>
        </p15:guide>
        <p15:guide id="2" pos="566" userDrawn="1">
          <p15:clr>
            <a:srgbClr val="F26B43"/>
          </p15:clr>
        </p15:guide>
        <p15:guide id="6" orient="horz" pos="2255" userDrawn="1">
          <p15:clr>
            <a:srgbClr val="F26B43"/>
          </p15:clr>
        </p15:guide>
        <p15:guide id="7" orient="horz" pos="18494" userDrawn="1">
          <p15:clr>
            <a:srgbClr val="F26B43"/>
          </p15:clr>
        </p15:guide>
        <p15:guide id="8" orient="horz" pos="577" userDrawn="1">
          <p15:clr>
            <a:srgbClr val="F26B43"/>
          </p15:clr>
        </p15:guide>
        <p15:guide id="9" orient="horz" pos="4410" userDrawn="1">
          <p15:clr>
            <a:srgbClr val="F26B43"/>
          </p15:clr>
        </p15:guide>
        <p15:guide id="11" pos="12904" userDrawn="1">
          <p15:clr>
            <a:srgbClr val="F26B43"/>
          </p15:clr>
        </p15:guide>
        <p15:guide id="12" pos="6905" userDrawn="1">
          <p15:clr>
            <a:srgbClr val="F26B43"/>
          </p15:clr>
        </p15:guide>
        <p15:guide id="13" orient="horz" pos="484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xml"/><Relationship Id="rId10" Type="http://schemas.openxmlformats.org/officeDocument/2006/relationships/image" Target="../media/image6.png"/><Relationship Id="rId4" Type="http://schemas.openxmlformats.org/officeDocument/2006/relationships/chart" Target="../charts/chart1.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platzhalter 29">
            <a:extLst>
              <a:ext uri="{FF2B5EF4-FFF2-40B4-BE49-F238E27FC236}">
                <a16:creationId xmlns:a16="http://schemas.microsoft.com/office/drawing/2014/main" id="{79A15632-F1E2-4866-BB57-012A2E357507}"/>
              </a:ext>
            </a:extLst>
          </p:cNvPr>
          <p:cNvSpPr>
            <a:spLocks noGrp="1"/>
          </p:cNvSpPr>
          <p:nvPr>
            <p:ph type="body" sz="quarter" idx="11"/>
          </p:nvPr>
        </p:nvSpPr>
        <p:spPr>
          <a:xfrm>
            <a:off x="958953" y="7476492"/>
            <a:ext cx="19494173" cy="1924542"/>
          </a:xfrm>
        </p:spPr>
        <p:txBody>
          <a:bodyPr>
            <a:noAutofit/>
          </a:bodyPr>
          <a:lstStyle/>
          <a:p>
            <a:pPr marL="0" indent="0">
              <a:buNone/>
            </a:pPr>
            <a:r>
              <a:rPr lang="en-GB" dirty="0"/>
              <a:t>As the demand for high-quality AAV products increases, manufacturers face the dual challenge of ensuring both purity and efficiency in their processes. To evaluate and improve the polishing step following the capture phase in the AAV purification process, three monolithic polishing columns, </a:t>
            </a:r>
            <a:r>
              <a:rPr lang="en-GB" dirty="0" err="1"/>
              <a:t>CIMmultus</a:t>
            </a:r>
            <a:r>
              <a:rPr lang="en-GB" dirty="0"/>
              <a:t> QA HR, </a:t>
            </a:r>
            <a:r>
              <a:rPr lang="en-GB" dirty="0" err="1"/>
              <a:t>PrimaT</a:t>
            </a:r>
            <a:r>
              <a:rPr lang="en-GB" dirty="0"/>
              <a:t>, and </a:t>
            </a:r>
            <a:r>
              <a:rPr lang="en-GB" dirty="0" err="1"/>
              <a:t>PrimaS</a:t>
            </a:r>
            <a:r>
              <a:rPr lang="en-GB" dirty="0"/>
              <a:t>, were evaluated for their performance. The QA column acts as a strong anion exchanger, efficiently targeting negatively charged ions. </a:t>
            </a:r>
            <a:r>
              <a:rPr lang="en-GB" dirty="0" err="1"/>
              <a:t>PrimaS</a:t>
            </a:r>
            <a:r>
              <a:rPr lang="en-GB" dirty="0"/>
              <a:t> is a multimodal ligand that combines hydrogen bonding with anion exchange chromatography for versatile separations. </a:t>
            </a:r>
            <a:r>
              <a:rPr lang="en-GB" dirty="0" err="1"/>
              <a:t>PrimaT</a:t>
            </a:r>
            <a:r>
              <a:rPr lang="en-GB" dirty="0"/>
              <a:t> further enhances this versatility by offering weak-anion exchange, hydrogen bonding, and metal affinity coordination, making it suitable for complex molecular separations. While the QA HR column is already well-known in the biotechnology field, </a:t>
            </a:r>
            <a:r>
              <a:rPr lang="en-GB" dirty="0" err="1"/>
              <a:t>PrimaT</a:t>
            </a:r>
            <a:r>
              <a:rPr lang="en-GB" dirty="0"/>
              <a:t> and </a:t>
            </a:r>
            <a:r>
              <a:rPr lang="en-GB" dirty="0" err="1"/>
              <a:t>PrimaS</a:t>
            </a:r>
            <a:r>
              <a:rPr lang="en-GB" dirty="0"/>
              <a:t> are just beginning their journey. One of the key advantages of </a:t>
            </a:r>
            <a:r>
              <a:rPr lang="en-GB" dirty="0" err="1"/>
              <a:t>PrimaT</a:t>
            </a:r>
            <a:r>
              <a:rPr lang="en-GB" dirty="0"/>
              <a:t> is its ability to separate different subpopulations of full and empty capsids. </a:t>
            </a:r>
            <a:r>
              <a:rPr lang="en-GB" dirty="0" err="1"/>
              <a:t>PrimaS</a:t>
            </a:r>
            <a:r>
              <a:rPr lang="en-GB" dirty="0"/>
              <a:t>, on the other hand, distinguishes itself from the other two columns by utilizing a pH gradient, which can sometimes be the optimal choice for the polishing step. </a:t>
            </a:r>
            <a:r>
              <a:rPr lang="en-US" dirty="0"/>
              <a:t>In this study, CIMmultus PrimaS was used </a:t>
            </a:r>
            <a:r>
              <a:rPr lang="en-GB" dirty="0"/>
              <a:t>as</a:t>
            </a:r>
            <a:r>
              <a:rPr lang="en-US" dirty="0"/>
              <a:t> CIMmultus PrimaS HR was not yet commercially available; however, the same elution profile and purification performance are expected as with the standard PrimaS.</a:t>
            </a:r>
            <a:endParaRPr lang="en-GB" dirty="0"/>
          </a:p>
          <a:p>
            <a:pPr marL="0" indent="0">
              <a:buNone/>
            </a:pPr>
            <a:endParaRPr lang="en-GB" dirty="0"/>
          </a:p>
          <a:p>
            <a:pPr marL="0" indent="0">
              <a:buNone/>
            </a:pPr>
            <a:r>
              <a:rPr lang="en-GB" dirty="0"/>
              <a:t>The primary objectives of this study were to examine and compare the results obtained from all three columns in terms of recovery rates, enrichment of full capsids in the main final fractions, and the removal of impurities, specifically total proteins and host cell DNA (</a:t>
            </a:r>
            <a:r>
              <a:rPr lang="en-GB" dirty="0" err="1"/>
              <a:t>hcDNA</a:t>
            </a:r>
            <a:r>
              <a:rPr lang="en-GB" dirty="0"/>
              <a:t>). The research was performed using AAV8, however, all three columns exhibit serotype-agnostic properties. </a:t>
            </a:r>
          </a:p>
          <a:p>
            <a:pPr marL="0" indent="0">
              <a:buNone/>
            </a:pPr>
            <a:endParaRPr lang="en-US" dirty="0"/>
          </a:p>
        </p:txBody>
      </p:sp>
      <p:sp>
        <p:nvSpPr>
          <p:cNvPr id="32" name="Textplatzhalter 31">
            <a:extLst>
              <a:ext uri="{FF2B5EF4-FFF2-40B4-BE49-F238E27FC236}">
                <a16:creationId xmlns:a16="http://schemas.microsoft.com/office/drawing/2014/main" id="{A1E05232-D30F-4A38-8355-BD6692E63575}"/>
              </a:ext>
            </a:extLst>
          </p:cNvPr>
          <p:cNvSpPr>
            <a:spLocks noGrp="1"/>
          </p:cNvSpPr>
          <p:nvPr>
            <p:ph type="body" sz="quarter" idx="18"/>
          </p:nvPr>
        </p:nvSpPr>
        <p:spPr>
          <a:xfrm>
            <a:off x="940748" y="6940603"/>
            <a:ext cx="9504000" cy="464358"/>
          </a:xfrm>
        </p:spPr>
        <p:txBody>
          <a:bodyPr>
            <a:noAutofit/>
          </a:bodyPr>
          <a:lstStyle/>
          <a:p>
            <a:r>
              <a:rPr lang="en-US" dirty="0"/>
              <a:t>Introduction</a:t>
            </a:r>
          </a:p>
        </p:txBody>
      </p:sp>
      <p:sp>
        <p:nvSpPr>
          <p:cNvPr id="33" name="Textplatzhalter 32">
            <a:extLst>
              <a:ext uri="{FF2B5EF4-FFF2-40B4-BE49-F238E27FC236}">
                <a16:creationId xmlns:a16="http://schemas.microsoft.com/office/drawing/2014/main" id="{50BBD769-1BD5-4DE0-8134-5F9DB7F0E8C9}"/>
              </a:ext>
            </a:extLst>
          </p:cNvPr>
          <p:cNvSpPr>
            <a:spLocks noGrp="1"/>
          </p:cNvSpPr>
          <p:nvPr>
            <p:ph type="body" sz="quarter" idx="19"/>
          </p:nvPr>
        </p:nvSpPr>
        <p:spPr>
          <a:xfrm>
            <a:off x="909054" y="5880702"/>
            <a:ext cx="19584000" cy="227370"/>
          </a:xfrm>
        </p:spPr>
        <p:txBody>
          <a:bodyPr>
            <a:noAutofit/>
          </a:bodyPr>
          <a:lstStyle/>
          <a:p>
            <a:r>
              <a:rPr lang="fr-FR" kern="100" dirty="0">
                <a:effectLst/>
                <a:latin typeface="TT Norms Pro Normal" panose="020B0604020202020204" charset="0"/>
                <a:ea typeface="Aptos" panose="020B0004020202020204" pitchFamily="34" charset="0"/>
                <a:cs typeface="Times New Roman" panose="02020603050405020304" pitchFamily="18" charset="0"/>
              </a:rPr>
              <a:t>J Merkelj Koren</a:t>
            </a:r>
            <a:r>
              <a:rPr lang="fr-FR"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fr-FR" kern="100" dirty="0">
                <a:effectLst/>
                <a:latin typeface="TT Norms Pro Normal" panose="020B0604020202020204" charset="0"/>
                <a:ea typeface="Aptos" panose="020B0004020202020204" pitchFamily="34" charset="0"/>
                <a:cs typeface="Times New Roman" panose="02020603050405020304" pitchFamily="18" charset="0"/>
              </a:rPr>
              <a:t>,</a:t>
            </a:r>
            <a:r>
              <a:rPr lang="sl-SI" kern="100" dirty="0">
                <a:effectLst/>
                <a:latin typeface="TT Norms Pro Normal" panose="020B0604020202020204" charset="0"/>
                <a:ea typeface="Aptos" panose="020B0004020202020204" pitchFamily="34" charset="0"/>
                <a:cs typeface="Times New Roman" panose="02020603050405020304" pitchFamily="18" charset="0"/>
              </a:rPr>
              <a:t> S Drmota Prebil</a:t>
            </a:r>
            <a:r>
              <a:rPr lang="sl-SI"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sl-SI" kern="100" dirty="0">
                <a:effectLst/>
                <a:latin typeface="TT Norms Pro Normal" panose="020B0604020202020204" charset="0"/>
                <a:ea typeface="Aptos" panose="020B0004020202020204" pitchFamily="34" charset="0"/>
                <a:cs typeface="Times New Roman" panose="02020603050405020304" pitchFamily="18" charset="0"/>
              </a:rPr>
              <a:t>, M Štokelj</a:t>
            </a:r>
            <a:r>
              <a:rPr lang="sl-SI"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fr-FR" kern="100" dirty="0">
                <a:effectLst/>
                <a:latin typeface="TT Norms Pro Normal" panose="020B0604020202020204" charset="0"/>
                <a:ea typeface="Aptos" panose="020B0004020202020204" pitchFamily="34" charset="0"/>
                <a:cs typeface="Times New Roman" panose="02020603050405020304" pitchFamily="18" charset="0"/>
              </a:rPr>
              <a:t>, </a:t>
            </a:r>
            <a:r>
              <a:rPr lang="sl-SI" kern="100" dirty="0">
                <a:effectLst/>
                <a:latin typeface="TT Norms Pro Normal" panose="020B0604020202020204" charset="0"/>
                <a:ea typeface="Aptos" panose="020B0004020202020204" pitchFamily="34" charset="0"/>
                <a:cs typeface="Times New Roman" panose="02020603050405020304" pitchFamily="18" charset="0"/>
              </a:rPr>
              <a:t>M Krašna</a:t>
            </a:r>
            <a:r>
              <a:rPr lang="sl-SI"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sl-SI" kern="100" dirty="0">
                <a:effectLst/>
                <a:latin typeface="TT Norms Pro Normal" panose="020B0604020202020204" charset="0"/>
                <a:ea typeface="Aptos" panose="020B0004020202020204" pitchFamily="34" charset="0"/>
                <a:cs typeface="Times New Roman" panose="02020603050405020304" pitchFamily="18" charset="0"/>
              </a:rPr>
              <a:t>, </a:t>
            </a:r>
            <a:r>
              <a:rPr lang="fr-FR" kern="100" dirty="0">
                <a:effectLst/>
                <a:latin typeface="TT Norms Pro Normal" panose="020B0604020202020204" charset="0"/>
                <a:ea typeface="Aptos" panose="020B0004020202020204" pitchFamily="34" charset="0"/>
                <a:cs typeface="Times New Roman" panose="02020603050405020304" pitchFamily="18" charset="0"/>
              </a:rPr>
              <a:t>T Švigelj</a:t>
            </a:r>
            <a:r>
              <a:rPr lang="fr-FR"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fr-FR" kern="100" dirty="0">
                <a:effectLst/>
                <a:latin typeface="TT Norms Pro Normal" panose="020B0604020202020204" charset="0"/>
                <a:ea typeface="Aptos" panose="020B0004020202020204" pitchFamily="34" charset="0"/>
                <a:cs typeface="Times New Roman" panose="02020603050405020304" pitchFamily="18" charset="0"/>
              </a:rPr>
              <a:t>, K Kozjak</a:t>
            </a:r>
            <a:r>
              <a:rPr lang="fr-FR"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fr-FR" kern="100" dirty="0">
                <a:effectLst/>
                <a:latin typeface="TT Norms Pro Normal" panose="020B0604020202020204" charset="0"/>
                <a:ea typeface="Aptos" panose="020B0004020202020204" pitchFamily="34" charset="0"/>
                <a:cs typeface="Times New Roman" panose="02020603050405020304" pitchFamily="18" charset="0"/>
              </a:rPr>
              <a:t>, A Mihevc</a:t>
            </a:r>
            <a:r>
              <a:rPr lang="fr-FR"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fr-FR" kern="100" dirty="0">
                <a:effectLst/>
                <a:latin typeface="TT Norms Pro Normal" panose="020B0604020202020204" charset="0"/>
                <a:ea typeface="Aptos" panose="020B0004020202020204" pitchFamily="34" charset="0"/>
                <a:cs typeface="Times New Roman" panose="02020603050405020304" pitchFamily="18" charset="0"/>
              </a:rPr>
              <a:t>, </a:t>
            </a:r>
            <a:r>
              <a:rPr lang="sl-SI" kern="100" dirty="0">
                <a:effectLst/>
                <a:latin typeface="TT Norms Pro Normal" panose="020B0604020202020204" charset="0"/>
                <a:ea typeface="Aptos" panose="020B0004020202020204" pitchFamily="34" charset="0"/>
                <a:cs typeface="Times New Roman" panose="02020603050405020304" pitchFamily="18" charset="0"/>
              </a:rPr>
              <a:t>R Žigon</a:t>
            </a:r>
            <a:r>
              <a:rPr lang="sl-SI"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sl-SI" kern="100" dirty="0">
                <a:effectLst/>
                <a:latin typeface="TT Norms Pro Normal" panose="020B0604020202020204" charset="0"/>
                <a:ea typeface="Aptos" panose="020B0004020202020204" pitchFamily="34" charset="0"/>
                <a:cs typeface="Times New Roman" panose="02020603050405020304" pitchFamily="18" charset="0"/>
              </a:rPr>
              <a:t>,</a:t>
            </a:r>
            <a:r>
              <a:rPr lang="fr-FR" kern="100" dirty="0">
                <a:effectLst/>
                <a:latin typeface="TT Norms Pro Normal" panose="020B0604020202020204" charset="0"/>
                <a:ea typeface="Aptos" panose="020B0004020202020204" pitchFamily="34" charset="0"/>
                <a:cs typeface="Times New Roman" panose="02020603050405020304" pitchFamily="18" charset="0"/>
              </a:rPr>
              <a:t> M Leskovec</a:t>
            </a:r>
            <a:r>
              <a:rPr lang="fr-FR" kern="100" baseline="30000" dirty="0">
                <a:effectLst/>
                <a:latin typeface="TT Norms Pro Normal" panose="020B0604020202020204" charset="0"/>
                <a:ea typeface="Aptos" panose="020B0004020202020204" pitchFamily="34" charset="0"/>
                <a:cs typeface="Times New Roman" panose="02020603050405020304" pitchFamily="18" charset="0"/>
              </a:rPr>
              <a:t>1</a:t>
            </a:r>
            <a:r>
              <a:rPr lang="fr-FR" kern="100" dirty="0">
                <a:effectLst/>
                <a:latin typeface="TT Norms Pro Normal" panose="020B0604020202020204" charset="0"/>
                <a:ea typeface="Aptos" panose="020B0004020202020204" pitchFamily="34" charset="0"/>
                <a:cs typeface="Times New Roman" panose="02020603050405020304" pitchFamily="18" charset="0"/>
              </a:rPr>
              <a:t>, A Štrancar</a:t>
            </a:r>
            <a:r>
              <a:rPr lang="fr-FR" kern="100" baseline="30000" dirty="0">
                <a:effectLst/>
                <a:latin typeface="TT Norms Pro Normal" panose="020B0604020202020204" charset="0"/>
                <a:ea typeface="Aptos" panose="020B0004020202020204" pitchFamily="34" charset="0"/>
                <a:cs typeface="Times New Roman" panose="02020603050405020304" pitchFamily="18" charset="0"/>
              </a:rPr>
              <a:t>1</a:t>
            </a:r>
            <a:endParaRPr lang="en-SI" kern="100" dirty="0">
              <a:effectLst/>
              <a:latin typeface="TT Norms Pro Normal" panose="020B0604020202020204" charset="0"/>
              <a:ea typeface="Aptos" panose="020B0004020202020204" pitchFamily="34" charset="0"/>
              <a:cs typeface="Times New Roman" panose="02020603050405020304" pitchFamily="18" charset="0"/>
            </a:endParaRPr>
          </a:p>
          <a:p>
            <a:endParaRPr lang="en-US" baseline="30000" dirty="0">
              <a:latin typeface="TT Norms Pro Normal" panose="020B0604020202020204" charset="0"/>
            </a:endParaRPr>
          </a:p>
        </p:txBody>
      </p:sp>
      <p:sp>
        <p:nvSpPr>
          <p:cNvPr id="3" name="Textplatzhalter 2">
            <a:extLst>
              <a:ext uri="{FF2B5EF4-FFF2-40B4-BE49-F238E27FC236}">
                <a16:creationId xmlns:a16="http://schemas.microsoft.com/office/drawing/2014/main" id="{68900E6A-9114-4190-A7C8-03229859AF25}"/>
              </a:ext>
            </a:extLst>
          </p:cNvPr>
          <p:cNvSpPr>
            <a:spLocks noGrp="1"/>
          </p:cNvSpPr>
          <p:nvPr>
            <p:ph type="body" sz="quarter" idx="20"/>
          </p:nvPr>
        </p:nvSpPr>
        <p:spPr>
          <a:xfrm>
            <a:off x="909221" y="6391367"/>
            <a:ext cx="9504000" cy="572464"/>
          </a:xfrm>
        </p:spPr>
        <p:txBody>
          <a:bodyPr/>
          <a:lstStyle/>
          <a:p>
            <a:r>
              <a:rPr lang="sl-SI" sz="18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sl-SI" sz="1800" kern="100" dirty="0">
                <a:effectLst/>
                <a:latin typeface="Aptos" panose="020B0004020202020204" pitchFamily="34" charset="0"/>
                <a:ea typeface="Aptos" panose="020B0004020202020204" pitchFamily="34" charset="0"/>
                <a:cs typeface="Times New Roman" panose="02020603050405020304" pitchFamily="18" charset="0"/>
              </a:rPr>
              <a:t> </a:t>
            </a:r>
            <a:r>
              <a:rPr lang="sl-SI" dirty="0"/>
              <a:t>Sartorius BIA Separations, Ajdovščina, SI-5270, Slovenia</a:t>
            </a:r>
            <a:endParaRPr lang="en-SI" dirty="0"/>
          </a:p>
          <a:p>
            <a:r>
              <a:rPr lang="en-US" dirty="0"/>
              <a:t>Corresponding author: </a:t>
            </a:r>
            <a:r>
              <a:rPr lang="en-US" dirty="0" err="1"/>
              <a:t>janja.merkeljkoren</a:t>
            </a:r>
            <a:r>
              <a:rPr lang="sl-SI" dirty="0"/>
              <a:t>@sartorius.com</a:t>
            </a:r>
          </a:p>
          <a:p>
            <a:endParaRPr lang="en-US" dirty="0"/>
          </a:p>
        </p:txBody>
      </p:sp>
      <p:sp>
        <p:nvSpPr>
          <p:cNvPr id="29" name="Titel 28">
            <a:extLst>
              <a:ext uri="{FF2B5EF4-FFF2-40B4-BE49-F238E27FC236}">
                <a16:creationId xmlns:a16="http://schemas.microsoft.com/office/drawing/2014/main" id="{BABA5A91-9316-4195-83F9-F898C6BF0BA5}"/>
              </a:ext>
            </a:extLst>
          </p:cNvPr>
          <p:cNvSpPr>
            <a:spLocks noGrp="1"/>
          </p:cNvSpPr>
          <p:nvPr>
            <p:ph type="title"/>
          </p:nvPr>
        </p:nvSpPr>
        <p:spPr>
          <a:xfrm>
            <a:off x="883697" y="3619067"/>
            <a:ext cx="19569429" cy="1538966"/>
          </a:xfrm>
        </p:spPr>
        <p:txBody>
          <a:bodyPr>
            <a:noAutofit/>
          </a:bodyPr>
          <a:lstStyle/>
          <a:p>
            <a:r>
              <a:rPr lang="en-GB" dirty="0">
                <a:latin typeface="TT Norms Pro Light" panose="02000503020000020003" pitchFamily="2" charset="0"/>
              </a:rPr>
              <a:t>Optimizing AAV Purification: Comparative Evaluation of Three </a:t>
            </a:r>
            <a:r>
              <a:rPr lang="en-GB" dirty="0" err="1">
                <a:latin typeface="TT Norms Pro Light" panose="02000503020000020003" pitchFamily="2" charset="0"/>
              </a:rPr>
              <a:t>CIMmultus</a:t>
            </a:r>
            <a:r>
              <a:rPr lang="en-GB" dirty="0">
                <a:latin typeface="TT Norms Pro Light" panose="02000503020000020003" pitchFamily="2" charset="0"/>
              </a:rPr>
              <a:t>® Polishing Columns for Enhanced Vector Enrichment and Final Product Purity</a:t>
            </a:r>
            <a:endParaRPr lang="en-US" dirty="0">
              <a:latin typeface="TT Norms Pro Light" panose="02000503020000020003" pitchFamily="2" charset="0"/>
            </a:endParaRPr>
          </a:p>
        </p:txBody>
      </p:sp>
      <p:sp>
        <p:nvSpPr>
          <p:cNvPr id="37" name="Textplatzhalter 29">
            <a:extLst>
              <a:ext uri="{FF2B5EF4-FFF2-40B4-BE49-F238E27FC236}">
                <a16:creationId xmlns:a16="http://schemas.microsoft.com/office/drawing/2014/main" id="{13E3B6BA-758D-45AF-950A-93D2B0F11902}"/>
              </a:ext>
            </a:extLst>
          </p:cNvPr>
          <p:cNvSpPr txBox="1">
            <a:spLocks/>
          </p:cNvSpPr>
          <p:nvPr/>
        </p:nvSpPr>
        <p:spPr>
          <a:xfrm>
            <a:off x="926313" y="10264374"/>
            <a:ext cx="19526813" cy="757228"/>
          </a:xfrm>
          <a:prstGeom prst="rect">
            <a:avLst/>
          </a:prstGeom>
          <a:noFill/>
        </p:spPr>
        <p:txBody>
          <a:bodyPr vert="horz" lIns="0" tIns="0" rIns="0" bIns="0" rtlCol="0">
            <a:noAutofit/>
          </a:bodyPr>
          <a:lstStyle>
            <a:lvl1pPr marL="182563"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lang="de-DE" sz="1410" b="0" kern="1200" dirty="0" smtClean="0">
                <a:solidFill>
                  <a:schemeClr val="tx1"/>
                </a:solidFill>
                <a:latin typeface="+mn-lt"/>
                <a:ea typeface="+mn-ea"/>
                <a:cs typeface="+mn-cs"/>
              </a:defRPr>
            </a:lvl1pPr>
            <a:lvl2pPr marL="357188"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2pPr>
            <a:lvl3pPr marL="539750"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3pPr>
            <a:lvl4pPr marL="714375"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4pPr>
            <a:lvl5pPr marL="896938"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marL="0" indent="0">
              <a:buNone/>
            </a:pPr>
            <a:r>
              <a:rPr lang="en-GB" dirty="0"/>
              <a:t>Downstream started with detergent lysis of cell culture in bioreactor.  After clarification, main goal was to reduce host cell impurities in the process of pre-capture, where TFF/DNase was performed. Capture step was performed using a cation exchanger (</a:t>
            </a:r>
            <a:r>
              <a:rPr lang="en-GB" dirty="0" err="1"/>
              <a:t>CIMmultus</a:t>
            </a:r>
            <a:r>
              <a:rPr lang="en-GB" dirty="0"/>
              <a:t> SO3) in which rAAV8 was bound while most of the contaminants were removed. The main capture eluate fraction, with a </a:t>
            </a:r>
            <a:r>
              <a:rPr lang="en-GB" dirty="0" err="1"/>
              <a:t>titer</a:t>
            </a:r>
            <a:r>
              <a:rPr lang="en-GB" dirty="0"/>
              <a:t> of 1.01 E+13 vg/mL (3.53E+13 </a:t>
            </a:r>
            <a:r>
              <a:rPr lang="en-GB" dirty="0" err="1"/>
              <a:t>vp</a:t>
            </a:r>
            <a:r>
              <a:rPr lang="en-GB" dirty="0"/>
              <a:t>/mL) and containing 29% full particles (measured by Mass photometry (MP), </a:t>
            </a:r>
            <a:r>
              <a:rPr lang="en-GB" dirty="0" err="1"/>
              <a:t>SamuxMP</a:t>
            </a:r>
            <a:r>
              <a:rPr lang="en-GB" dirty="0"/>
              <a:t>, </a:t>
            </a:r>
            <a:r>
              <a:rPr lang="en-GB" dirty="0" err="1"/>
              <a:t>Refeyn</a:t>
            </a:r>
            <a:r>
              <a:rPr lang="en-GB" dirty="0"/>
              <a:t>), was further used for a comparative study involving three different polishing columns.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lvl="1">
              <a:buFont typeface="Wingdings" panose="05000000000000000000" pitchFamily="2" charset="2"/>
              <a:buChar char="Ø"/>
            </a:pPr>
            <a:endParaRPr lang="en-GB" dirty="0"/>
          </a:p>
          <a:p>
            <a:pPr marL="182563" lvl="1" indent="0">
              <a:buNone/>
            </a:pPr>
            <a:endParaRPr lang="en-GB" dirty="0"/>
          </a:p>
          <a:p>
            <a:pPr marL="0" indent="0">
              <a:buNone/>
            </a:pPr>
            <a:endParaRPr lang="en-GB" dirty="0"/>
          </a:p>
          <a:p>
            <a:pPr marL="0" indent="0">
              <a:buNone/>
            </a:pPr>
            <a:endParaRPr lang="en-GB" dirty="0"/>
          </a:p>
          <a:p>
            <a:endParaRPr lang="en-GB" b="1" dirty="0"/>
          </a:p>
        </p:txBody>
      </p:sp>
      <p:sp>
        <p:nvSpPr>
          <p:cNvPr id="38" name="Textplatzhalter 31">
            <a:extLst>
              <a:ext uri="{FF2B5EF4-FFF2-40B4-BE49-F238E27FC236}">
                <a16:creationId xmlns:a16="http://schemas.microsoft.com/office/drawing/2014/main" id="{A9FFE2BF-0E17-4332-943C-729F466868CC}"/>
              </a:ext>
            </a:extLst>
          </p:cNvPr>
          <p:cNvSpPr txBox="1">
            <a:spLocks/>
          </p:cNvSpPr>
          <p:nvPr/>
        </p:nvSpPr>
        <p:spPr>
          <a:xfrm>
            <a:off x="909053" y="9752162"/>
            <a:ext cx="9486147" cy="464358"/>
          </a:xfrm>
          <a:prstGeom prst="rect">
            <a:avLst/>
          </a:prstGeom>
          <a:noFill/>
        </p:spPr>
        <p:txBody>
          <a:bodyPr vert="horz" lIns="0" tIns="0" rIns="0" bIns="0" rtlCol="0">
            <a:noAutofit/>
          </a:bodyPr>
          <a:lstStyle>
            <a:lvl1pPr marL="0" indent="0" algn="l" defTabSz="1603766" rtl="0" eaLnBrk="1" latinLnBrk="0" hangingPunct="1">
              <a:lnSpc>
                <a:spcPts val="3670"/>
              </a:lnSpc>
              <a:spcBef>
                <a:spcPts val="0"/>
              </a:spcBef>
              <a:spcAft>
                <a:spcPts val="0"/>
              </a:spcAft>
              <a:buSzPct val="80000"/>
              <a:buFont typeface="Wingdings" panose="05000000000000000000" pitchFamily="2" charset="2"/>
              <a:buNone/>
              <a:defRPr lang="de-DE" sz="2820" b="0" kern="1200" dirty="0" smtClean="0">
                <a:solidFill>
                  <a:schemeClr val="tx1"/>
                </a:solidFill>
                <a:latin typeface="+mn-lt"/>
                <a:ea typeface="+mn-ea"/>
                <a:cs typeface="+mn-cs"/>
              </a:defRPr>
            </a:lvl1pPr>
            <a:lvl2pPr marL="182563"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2pPr>
            <a:lvl3pPr marL="357187"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3pPr>
            <a:lvl4pPr marL="539750"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4pPr>
            <a:lvl5pPr marL="714375"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r>
              <a:rPr lang="en-US" dirty="0"/>
              <a:t>1. Experimental design</a:t>
            </a:r>
          </a:p>
        </p:txBody>
      </p:sp>
      <p:sp>
        <p:nvSpPr>
          <p:cNvPr id="54" name="Textplatzhalter 34">
            <a:extLst>
              <a:ext uri="{FF2B5EF4-FFF2-40B4-BE49-F238E27FC236}">
                <a16:creationId xmlns:a16="http://schemas.microsoft.com/office/drawing/2014/main" id="{5ADC83D5-1D5E-4D92-81C4-3C383F006905}"/>
              </a:ext>
            </a:extLst>
          </p:cNvPr>
          <p:cNvSpPr txBox="1">
            <a:spLocks/>
          </p:cNvSpPr>
          <p:nvPr/>
        </p:nvSpPr>
        <p:spPr>
          <a:xfrm>
            <a:off x="898525" y="27579330"/>
            <a:ext cx="9504000" cy="464358"/>
          </a:xfrm>
          <a:prstGeom prst="rect">
            <a:avLst/>
          </a:prstGeom>
          <a:noFill/>
        </p:spPr>
        <p:txBody>
          <a:bodyPr vert="horz" lIns="0" tIns="0" rIns="0" bIns="0" rtlCol="0">
            <a:noAutofit/>
          </a:bodyPr>
          <a:lstStyle>
            <a:lvl1pPr marL="0" indent="0" algn="l" defTabSz="1603766" rtl="0" eaLnBrk="1" latinLnBrk="0" hangingPunct="1">
              <a:lnSpc>
                <a:spcPts val="3670"/>
              </a:lnSpc>
              <a:spcBef>
                <a:spcPts val="0"/>
              </a:spcBef>
              <a:spcAft>
                <a:spcPts val="0"/>
              </a:spcAft>
              <a:buSzPct val="80000"/>
              <a:buFont typeface="Wingdings" panose="05000000000000000000" pitchFamily="2" charset="2"/>
              <a:buNone/>
              <a:defRPr lang="de-DE" sz="2820" b="0" kern="1200" dirty="0" smtClean="0">
                <a:solidFill>
                  <a:schemeClr val="tx1"/>
                </a:solidFill>
                <a:latin typeface="+mn-lt"/>
                <a:ea typeface="+mn-ea"/>
                <a:cs typeface="+mn-cs"/>
              </a:defRPr>
            </a:lvl1pPr>
            <a:lvl2pPr marL="182563"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2pPr>
            <a:lvl3pPr marL="357187"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3pPr>
            <a:lvl4pPr marL="539750"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4pPr>
            <a:lvl5pPr marL="714375"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r>
              <a:rPr lang="en-US" dirty="0"/>
              <a:t>5. Conclusions</a:t>
            </a:r>
          </a:p>
        </p:txBody>
      </p:sp>
      <p:sp>
        <p:nvSpPr>
          <p:cNvPr id="79" name="Textplatzhalter 31">
            <a:extLst>
              <a:ext uri="{FF2B5EF4-FFF2-40B4-BE49-F238E27FC236}">
                <a16:creationId xmlns:a16="http://schemas.microsoft.com/office/drawing/2014/main" id="{8CE806FC-1CCC-9A90-669C-89317A45F4C6}"/>
              </a:ext>
            </a:extLst>
          </p:cNvPr>
          <p:cNvSpPr txBox="1">
            <a:spLocks/>
          </p:cNvSpPr>
          <p:nvPr/>
        </p:nvSpPr>
        <p:spPr>
          <a:xfrm>
            <a:off x="891201" y="23127316"/>
            <a:ext cx="9504000" cy="464358"/>
          </a:xfrm>
          <a:prstGeom prst="rect">
            <a:avLst/>
          </a:prstGeom>
          <a:noFill/>
        </p:spPr>
        <p:txBody>
          <a:bodyPr vert="horz" lIns="0" tIns="0" rIns="0" bIns="0" rtlCol="0">
            <a:noAutofit/>
          </a:bodyPr>
          <a:lstStyle>
            <a:lvl1pPr marL="0" indent="0" algn="l" defTabSz="1603766" rtl="0" eaLnBrk="1" latinLnBrk="0" hangingPunct="1">
              <a:lnSpc>
                <a:spcPts val="3670"/>
              </a:lnSpc>
              <a:spcBef>
                <a:spcPts val="0"/>
              </a:spcBef>
              <a:spcAft>
                <a:spcPts val="0"/>
              </a:spcAft>
              <a:buSzPct val="80000"/>
              <a:buFont typeface="Wingdings" panose="05000000000000000000" pitchFamily="2" charset="2"/>
              <a:buNone/>
              <a:defRPr lang="de-DE" sz="2820" b="0" kern="1200" dirty="0" smtClean="0">
                <a:solidFill>
                  <a:schemeClr val="tx1"/>
                </a:solidFill>
                <a:latin typeface="+mn-lt"/>
                <a:ea typeface="+mn-ea"/>
                <a:cs typeface="+mn-cs"/>
              </a:defRPr>
            </a:lvl1pPr>
            <a:lvl2pPr marL="182563"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2pPr>
            <a:lvl3pPr marL="357187"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3pPr>
            <a:lvl4pPr marL="539750"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4pPr>
            <a:lvl5pPr marL="714375"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r>
              <a:rPr lang="en-US" dirty="0"/>
              <a:t>4. Results: Recovery, Full enrichment and Impurities removal</a:t>
            </a:r>
          </a:p>
        </p:txBody>
      </p:sp>
      <p:sp>
        <p:nvSpPr>
          <p:cNvPr id="9" name="Textplatzhalter 30">
            <a:extLst>
              <a:ext uri="{FF2B5EF4-FFF2-40B4-BE49-F238E27FC236}">
                <a16:creationId xmlns:a16="http://schemas.microsoft.com/office/drawing/2014/main" id="{9FB00DF3-624E-7EE9-7764-36698CD68CCE}"/>
              </a:ext>
            </a:extLst>
          </p:cNvPr>
          <p:cNvSpPr txBox="1">
            <a:spLocks/>
          </p:cNvSpPr>
          <p:nvPr/>
        </p:nvSpPr>
        <p:spPr>
          <a:xfrm>
            <a:off x="898525" y="12529177"/>
            <a:ext cx="9006327" cy="241341"/>
          </a:xfrm>
          <a:prstGeom prst="rect">
            <a:avLst/>
          </a:prstGeom>
          <a:noFill/>
        </p:spPr>
        <p:txBody>
          <a:bodyPr vert="horz" lIns="0" tIns="0" rIns="0" bIns="0" rtlCol="0">
            <a:noAutofit/>
          </a:bodyPr>
          <a:lstStyle>
            <a:lvl1pPr marL="182563"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lang="de-DE" sz="1410" b="0" kern="1200" dirty="0" smtClean="0">
                <a:solidFill>
                  <a:schemeClr val="tx1"/>
                </a:solidFill>
                <a:latin typeface="+mn-lt"/>
                <a:ea typeface="+mn-ea"/>
                <a:cs typeface="+mn-cs"/>
              </a:defRPr>
            </a:lvl1pPr>
            <a:lvl2pPr marL="357188"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2pPr>
            <a:lvl3pPr marL="539750"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3pPr>
            <a:lvl4pPr marL="714375"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4pPr>
            <a:lvl5pPr marL="896938"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marL="0" indent="0">
              <a:buNone/>
            </a:pPr>
            <a:r>
              <a:rPr lang="en-US" sz="1130" dirty="0">
                <a:latin typeface="TT Norms Pro Normal" panose="020B0604020202020204" charset="0"/>
              </a:rPr>
              <a:t>Figure 1: Schematic diagram of the Sartorius BIA Separations’ purification process </a:t>
            </a:r>
          </a:p>
        </p:txBody>
      </p:sp>
      <p:sp>
        <p:nvSpPr>
          <p:cNvPr id="18" name="TextBox 17">
            <a:extLst>
              <a:ext uri="{FF2B5EF4-FFF2-40B4-BE49-F238E27FC236}">
                <a16:creationId xmlns:a16="http://schemas.microsoft.com/office/drawing/2014/main" id="{C14BEF63-8116-B255-C07A-480D618CFF61}"/>
              </a:ext>
            </a:extLst>
          </p:cNvPr>
          <p:cNvSpPr txBox="1"/>
          <p:nvPr/>
        </p:nvSpPr>
        <p:spPr>
          <a:xfrm>
            <a:off x="1128766" y="26136105"/>
            <a:ext cx="914400" cy="914400"/>
          </a:xfrm>
          <a:prstGeom prst="rect">
            <a:avLst/>
          </a:prstGeom>
        </p:spPr>
        <p:txBody>
          <a:bodyPr vert="horz" wrap="none" lIns="0" tIns="0" rIns="0" bIns="0" rtlCol="0">
            <a:noAutofit/>
          </a:bodyPr>
          <a:lstStyle/>
          <a:p>
            <a:pPr algn="l"/>
            <a:endParaRPr lang="en-SI" noProof="0"/>
          </a:p>
        </p:txBody>
      </p:sp>
      <p:pic>
        <p:nvPicPr>
          <p:cNvPr id="57" name="Picture 56">
            <a:extLst>
              <a:ext uri="{FF2B5EF4-FFF2-40B4-BE49-F238E27FC236}">
                <a16:creationId xmlns:a16="http://schemas.microsoft.com/office/drawing/2014/main" id="{41C4EE61-A941-CF8F-B864-3317C36799D6}"/>
              </a:ext>
            </a:extLst>
          </p:cNvPr>
          <p:cNvPicPr>
            <a:picLocks noChangeAspect="1"/>
          </p:cNvPicPr>
          <p:nvPr/>
        </p:nvPicPr>
        <p:blipFill>
          <a:blip r:embed="rId3"/>
          <a:stretch>
            <a:fillRect/>
          </a:stretch>
        </p:blipFill>
        <p:spPr>
          <a:xfrm>
            <a:off x="19242705" y="10285877"/>
            <a:ext cx="374998" cy="1999267"/>
          </a:xfrm>
          <a:prstGeom prst="rect">
            <a:avLst/>
          </a:prstGeom>
        </p:spPr>
      </p:pic>
      <p:sp>
        <p:nvSpPr>
          <p:cNvPr id="16" name="Textplatzhalter 30">
            <a:extLst>
              <a:ext uri="{FF2B5EF4-FFF2-40B4-BE49-F238E27FC236}">
                <a16:creationId xmlns:a16="http://schemas.microsoft.com/office/drawing/2014/main" id="{C270D494-1245-74E2-FBBD-BCD50FDCDE21}"/>
              </a:ext>
            </a:extLst>
          </p:cNvPr>
          <p:cNvSpPr txBox="1">
            <a:spLocks/>
          </p:cNvSpPr>
          <p:nvPr/>
        </p:nvSpPr>
        <p:spPr>
          <a:xfrm>
            <a:off x="910820" y="28092142"/>
            <a:ext cx="19617562" cy="1267083"/>
          </a:xfrm>
          <a:prstGeom prst="rect">
            <a:avLst/>
          </a:prstGeom>
          <a:noFill/>
        </p:spPr>
        <p:txBody>
          <a:bodyPr vert="horz" lIns="0" tIns="0" rIns="0" bIns="0" rtlCol="0">
            <a:noAutofit/>
          </a:bodyPr>
          <a:lstStyle>
            <a:lvl1pPr marL="182563"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lang="de-DE" sz="1410" b="0" kern="1200" dirty="0" smtClean="0">
                <a:solidFill>
                  <a:schemeClr val="tx1"/>
                </a:solidFill>
                <a:latin typeface="+mn-lt"/>
                <a:ea typeface="+mn-ea"/>
                <a:cs typeface="+mn-cs"/>
              </a:defRPr>
            </a:lvl1pPr>
            <a:lvl2pPr marL="357188"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2pPr>
            <a:lvl3pPr marL="539750"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3pPr>
            <a:lvl4pPr marL="714375"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4pPr>
            <a:lvl5pPr marL="896938"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algn="just"/>
            <a:r>
              <a:rPr lang="en-GB" dirty="0"/>
              <a:t>The recovery on the polishing step is notably high and uniform across all three columns; the average results from the three orthogonal analytical methods are 87 % (QA HR), 84 % (</a:t>
            </a:r>
            <a:r>
              <a:rPr lang="en-GB" dirty="0" err="1"/>
              <a:t>PrimaT</a:t>
            </a:r>
            <a:r>
              <a:rPr lang="en-GB" dirty="0"/>
              <a:t>), and 82 % (</a:t>
            </a:r>
            <a:r>
              <a:rPr lang="en-GB" dirty="0" err="1"/>
              <a:t>PrimaS</a:t>
            </a:r>
            <a:r>
              <a:rPr lang="en-GB" dirty="0"/>
              <a:t>).</a:t>
            </a:r>
          </a:p>
          <a:p>
            <a:pPr algn="just"/>
            <a:r>
              <a:rPr lang="en-GB" dirty="0"/>
              <a:t>The full enrichment is consistent across all three columns, with both MP and UC-PATfix data yielding similar results (average 83 % for QA HR, 85 % for </a:t>
            </a:r>
            <a:r>
              <a:rPr lang="en-GB" dirty="0" err="1"/>
              <a:t>PrimaT</a:t>
            </a:r>
            <a:r>
              <a:rPr lang="en-GB" dirty="0"/>
              <a:t>, and 72 % for </a:t>
            </a:r>
            <a:r>
              <a:rPr lang="en-GB" dirty="0" err="1"/>
              <a:t>PrimaS</a:t>
            </a:r>
            <a:r>
              <a:rPr lang="en-GB" dirty="0"/>
              <a:t>).</a:t>
            </a:r>
          </a:p>
          <a:p>
            <a:pPr algn="just"/>
            <a:r>
              <a:rPr lang="en-GB" dirty="0"/>
              <a:t>The removal of hcDNA is most effective with the QA column, while protein removal is best achieved with the PrimaS column. The least effective impurity removal is observed with the PrimaT column.</a:t>
            </a:r>
          </a:p>
          <a:p>
            <a:pPr algn="just"/>
            <a:r>
              <a:rPr lang="en-GB" dirty="0"/>
              <a:t>Based on experience, each sample behaves differently, and the optimal polishing column may vary for each one. Therefore, conducting a screening of all three columns is advisable, as each column possesses unique characteristics.</a:t>
            </a:r>
          </a:p>
        </p:txBody>
      </p:sp>
      <p:sp>
        <p:nvSpPr>
          <p:cNvPr id="4" name="Textplatzhalter 30">
            <a:extLst>
              <a:ext uri="{FF2B5EF4-FFF2-40B4-BE49-F238E27FC236}">
                <a16:creationId xmlns:a16="http://schemas.microsoft.com/office/drawing/2014/main" id="{997B49B5-EDE6-DF4E-4BAF-E8CB20923B60}"/>
              </a:ext>
            </a:extLst>
          </p:cNvPr>
          <p:cNvSpPr txBox="1">
            <a:spLocks/>
          </p:cNvSpPr>
          <p:nvPr/>
        </p:nvSpPr>
        <p:spPr>
          <a:xfrm>
            <a:off x="919162" y="29374465"/>
            <a:ext cx="9504363" cy="380104"/>
          </a:xfrm>
          <a:prstGeom prst="rect">
            <a:avLst/>
          </a:prstGeom>
          <a:noFill/>
        </p:spPr>
        <p:txBody>
          <a:bodyPr vert="horz" lIns="0" tIns="0" rIns="0" bIns="0" rtlCol="0">
            <a:noAutofit/>
          </a:bodyPr>
          <a:lstStyle>
            <a:lvl1pPr marL="182563"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lang="de-DE" sz="1410" b="0" kern="1200" dirty="0" smtClean="0">
                <a:solidFill>
                  <a:schemeClr val="tx1"/>
                </a:solidFill>
                <a:latin typeface="+mn-lt"/>
                <a:ea typeface="+mn-ea"/>
                <a:cs typeface="+mn-cs"/>
              </a:defRPr>
            </a:lvl1pPr>
            <a:lvl2pPr marL="357188"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2pPr>
            <a:lvl3pPr marL="539750"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3pPr>
            <a:lvl4pPr marL="714375"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4pPr>
            <a:lvl5pPr marL="896938"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marL="0" indent="0">
              <a:buNone/>
            </a:pPr>
            <a:r>
              <a:rPr lang="en-GB" dirty="0"/>
              <a:t>© Sartorius BIA Separations 2025, all rights reserved</a:t>
            </a:r>
          </a:p>
        </p:txBody>
      </p:sp>
      <p:graphicFrame>
        <p:nvGraphicFramePr>
          <p:cNvPr id="23" name="Table 22">
            <a:extLst>
              <a:ext uri="{FF2B5EF4-FFF2-40B4-BE49-F238E27FC236}">
                <a16:creationId xmlns:a16="http://schemas.microsoft.com/office/drawing/2014/main" id="{0F79EF06-D1E4-5C2A-C42F-6344F170A100}"/>
              </a:ext>
            </a:extLst>
          </p:cNvPr>
          <p:cNvGraphicFramePr>
            <a:graphicFrameLocks noGrp="1"/>
          </p:cNvGraphicFramePr>
          <p:nvPr>
            <p:extLst>
              <p:ext uri="{D42A27DB-BD31-4B8C-83A1-F6EECF244321}">
                <p14:modId xmlns:p14="http://schemas.microsoft.com/office/powerpoint/2010/main" val="690822913"/>
              </p:ext>
            </p:extLst>
          </p:nvPr>
        </p:nvGraphicFramePr>
        <p:xfrm>
          <a:off x="898525" y="13587122"/>
          <a:ext cx="19587411" cy="4059288"/>
        </p:xfrm>
        <a:graphic>
          <a:graphicData uri="http://schemas.openxmlformats.org/drawingml/2006/table">
            <a:tbl>
              <a:tblPr/>
              <a:tblGrid>
                <a:gridCol w="1325680">
                  <a:extLst>
                    <a:ext uri="{9D8B030D-6E8A-4147-A177-3AD203B41FA5}">
                      <a16:colId xmlns:a16="http://schemas.microsoft.com/office/drawing/2014/main" val="171506842"/>
                    </a:ext>
                  </a:extLst>
                </a:gridCol>
                <a:gridCol w="5686521">
                  <a:extLst>
                    <a:ext uri="{9D8B030D-6E8A-4147-A177-3AD203B41FA5}">
                      <a16:colId xmlns:a16="http://schemas.microsoft.com/office/drawing/2014/main" val="3286818754"/>
                    </a:ext>
                  </a:extLst>
                </a:gridCol>
                <a:gridCol w="6452974">
                  <a:extLst>
                    <a:ext uri="{9D8B030D-6E8A-4147-A177-3AD203B41FA5}">
                      <a16:colId xmlns:a16="http://schemas.microsoft.com/office/drawing/2014/main" val="554006281"/>
                    </a:ext>
                  </a:extLst>
                </a:gridCol>
                <a:gridCol w="6122236">
                  <a:extLst>
                    <a:ext uri="{9D8B030D-6E8A-4147-A177-3AD203B41FA5}">
                      <a16:colId xmlns:a16="http://schemas.microsoft.com/office/drawing/2014/main" val="2073589248"/>
                    </a:ext>
                  </a:extLst>
                </a:gridCol>
              </a:tblGrid>
              <a:tr h="370876">
                <a:tc>
                  <a:txBody>
                    <a:bodyPr/>
                    <a:lstStyle/>
                    <a:p>
                      <a:pPr algn="l" fontAlgn="ctr"/>
                      <a:r>
                        <a:rPr lang="sl-SI" sz="1200" b="1" i="0" u="none" strike="noStrike" dirty="0">
                          <a:solidFill>
                            <a:srgbClr val="000000"/>
                          </a:solidFill>
                          <a:effectLst/>
                          <a:latin typeface="+mj-lt"/>
                          <a:cs typeface="Times New Roman" panose="02020603050405020304" pitchFamily="18" charset="0"/>
                        </a:rPr>
                        <a:t>Column</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err="1">
                          <a:solidFill>
                            <a:srgbClr val="000000"/>
                          </a:solidFill>
                          <a:effectLst/>
                          <a:latin typeface="+mj-lt"/>
                          <a:cs typeface="Times New Roman" panose="02020603050405020304" pitchFamily="18" charset="0"/>
                        </a:rPr>
                        <a:t>CIMmultus</a:t>
                      </a:r>
                      <a:r>
                        <a:rPr lang="en-GB" sz="1200" b="1" i="0" u="none" strike="noStrike" dirty="0">
                          <a:solidFill>
                            <a:srgbClr val="000000"/>
                          </a:solidFill>
                          <a:effectLst/>
                          <a:latin typeface="+mj-lt"/>
                          <a:cs typeface="Times New Roman" panose="02020603050405020304" pitchFamily="18" charset="0"/>
                        </a:rPr>
                        <a:t> </a:t>
                      </a:r>
                      <a:r>
                        <a:rPr lang="sl-SI" sz="1200" b="1" i="0" u="none" strike="noStrike" dirty="0">
                          <a:solidFill>
                            <a:srgbClr val="000000"/>
                          </a:solidFill>
                          <a:effectLst/>
                          <a:latin typeface="+mj-lt"/>
                          <a:cs typeface="Times New Roman" panose="02020603050405020304" pitchFamily="18" charset="0"/>
                        </a:rPr>
                        <a:t>QA</a:t>
                      </a:r>
                      <a:r>
                        <a:rPr lang="en-GB" sz="1200" b="1" i="0" u="none" strike="noStrike" dirty="0">
                          <a:solidFill>
                            <a:srgbClr val="000000"/>
                          </a:solidFill>
                          <a:effectLst/>
                          <a:latin typeface="+mj-lt"/>
                          <a:cs typeface="Times New Roman" panose="02020603050405020304" pitchFamily="18" charset="0"/>
                        </a:rPr>
                        <a:t> HR</a:t>
                      </a:r>
                      <a:r>
                        <a:rPr lang="sl-SI" sz="1200" b="1" i="0" u="none" strike="noStrike" dirty="0">
                          <a:solidFill>
                            <a:srgbClr val="000000"/>
                          </a:solidFill>
                          <a:effectLst/>
                          <a:latin typeface="+mj-lt"/>
                          <a:cs typeface="Times New Roman" panose="02020603050405020304" pitchFamily="18" charset="0"/>
                        </a:rPr>
                        <a:t> (strong anion exchanger)</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err="1">
                          <a:solidFill>
                            <a:srgbClr val="000000"/>
                          </a:solidFill>
                          <a:effectLst/>
                          <a:latin typeface="+mj-lt"/>
                          <a:cs typeface="Times New Roman" panose="02020603050405020304" pitchFamily="18" charset="0"/>
                        </a:rPr>
                        <a:t>CIMmultus</a:t>
                      </a:r>
                      <a:r>
                        <a:rPr lang="en-GB" sz="1200" b="1" i="0" u="none" strike="noStrike" dirty="0">
                          <a:solidFill>
                            <a:srgbClr val="000000"/>
                          </a:solidFill>
                          <a:effectLst/>
                          <a:latin typeface="+mj-lt"/>
                          <a:cs typeface="Times New Roman" panose="02020603050405020304" pitchFamily="18" charset="0"/>
                        </a:rPr>
                        <a:t> </a:t>
                      </a:r>
                      <a:r>
                        <a:rPr lang="sl-SI" sz="1200" b="1" i="0" u="none" strike="noStrike" dirty="0">
                          <a:solidFill>
                            <a:srgbClr val="000000"/>
                          </a:solidFill>
                          <a:effectLst/>
                          <a:latin typeface="+mj-lt"/>
                          <a:cs typeface="Times New Roman" panose="02020603050405020304" pitchFamily="18" charset="0"/>
                        </a:rPr>
                        <a:t>PrimaT  (</a:t>
                      </a:r>
                      <a:r>
                        <a:rPr lang="en-GB" sz="1200" b="1" i="0" u="none" strike="noStrike" dirty="0">
                          <a:solidFill>
                            <a:srgbClr val="000000"/>
                          </a:solidFill>
                          <a:effectLst/>
                          <a:latin typeface="+mj-lt"/>
                          <a:cs typeface="Times New Roman" panose="02020603050405020304" pitchFamily="18" charset="0"/>
                        </a:rPr>
                        <a:t>multimodal </a:t>
                      </a:r>
                      <a:r>
                        <a:rPr lang="sl-SI" sz="1200" b="1" i="0" u="none" strike="noStrike" dirty="0">
                          <a:solidFill>
                            <a:srgbClr val="000000"/>
                          </a:solidFill>
                          <a:effectLst/>
                          <a:latin typeface="+mj-lt"/>
                          <a:cs typeface="Times New Roman" panose="02020603050405020304" pitchFamily="18" charset="0"/>
                        </a:rPr>
                        <a:t>weak anion exchanger)</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err="1">
                          <a:solidFill>
                            <a:srgbClr val="000000"/>
                          </a:solidFill>
                          <a:effectLst/>
                          <a:latin typeface="+mj-lt"/>
                          <a:cs typeface="Times New Roman" panose="02020603050405020304" pitchFamily="18" charset="0"/>
                        </a:rPr>
                        <a:t>CIMmultus</a:t>
                      </a:r>
                      <a:r>
                        <a:rPr lang="en-GB" sz="1200" b="1" i="0" u="none" strike="noStrike" dirty="0">
                          <a:solidFill>
                            <a:srgbClr val="000000"/>
                          </a:solidFill>
                          <a:effectLst/>
                          <a:latin typeface="+mj-lt"/>
                          <a:cs typeface="Times New Roman" panose="02020603050405020304" pitchFamily="18" charset="0"/>
                        </a:rPr>
                        <a:t> </a:t>
                      </a:r>
                      <a:r>
                        <a:rPr lang="sl-SI" sz="1200" b="1" i="0" u="none" strike="noStrike" dirty="0">
                          <a:solidFill>
                            <a:srgbClr val="000000"/>
                          </a:solidFill>
                          <a:effectLst/>
                          <a:latin typeface="+mj-lt"/>
                          <a:cs typeface="Times New Roman" panose="02020603050405020304" pitchFamily="18" charset="0"/>
                        </a:rPr>
                        <a:t>PrimaS  (</a:t>
                      </a:r>
                      <a:r>
                        <a:rPr lang="en-GB" sz="1200" b="1" i="0" u="none" strike="noStrike" dirty="0">
                          <a:solidFill>
                            <a:srgbClr val="000000"/>
                          </a:solidFill>
                          <a:effectLst/>
                          <a:latin typeface="+mj-lt"/>
                          <a:cs typeface="Times New Roman" panose="02020603050405020304" pitchFamily="18" charset="0"/>
                        </a:rPr>
                        <a:t>multimodal </a:t>
                      </a:r>
                      <a:r>
                        <a:rPr lang="sl-SI" sz="1200" b="1" i="0" u="none" strike="noStrike" dirty="0">
                          <a:solidFill>
                            <a:srgbClr val="000000"/>
                          </a:solidFill>
                          <a:effectLst/>
                          <a:latin typeface="+mj-lt"/>
                          <a:cs typeface="Times New Roman" panose="02020603050405020304" pitchFamily="18" charset="0"/>
                        </a:rPr>
                        <a:t>weak anion exchanger)</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828634"/>
                  </a:ext>
                </a:extLst>
              </a:tr>
              <a:tr h="1267488">
                <a:tc>
                  <a:txBody>
                    <a:bodyPr/>
                    <a:lstStyle/>
                    <a:p>
                      <a:pPr algn="l" fontAlgn="ctr"/>
                      <a:r>
                        <a:rPr lang="sl-SI" sz="1200" b="1" i="0" u="none" strike="noStrike" dirty="0">
                          <a:solidFill>
                            <a:srgbClr val="000000"/>
                          </a:solidFill>
                          <a:effectLst/>
                          <a:latin typeface="+mj-lt"/>
                          <a:cs typeface="Times New Roman" panose="02020603050405020304" pitchFamily="18" charset="0"/>
                        </a:rPr>
                        <a:t>Buffers</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1603766" rtl="0" eaLnBrk="1" fontAlgn="ctr" latinLnBrk="0" hangingPunct="1">
                        <a:lnSpc>
                          <a:spcPct val="100000"/>
                        </a:lnSpc>
                        <a:spcBef>
                          <a:spcPts val="0"/>
                        </a:spcBef>
                        <a:spcAft>
                          <a:spcPts val="0"/>
                        </a:spcAft>
                        <a:buClrTx/>
                        <a:buSzTx/>
                        <a:buFontTx/>
                        <a:buNone/>
                        <a:tabLst/>
                        <a:defRPr/>
                      </a:pPr>
                      <a:r>
                        <a:rPr lang="sl-SI" sz="1200" b="1" i="0" u="none" strike="noStrike" kern="1200" dirty="0">
                          <a:solidFill>
                            <a:srgbClr val="000000"/>
                          </a:solidFill>
                          <a:effectLst/>
                          <a:latin typeface="+mn-lt"/>
                          <a:ea typeface="+mn-ea"/>
                          <a:cs typeface="Times New Roman" panose="02020603050405020304" pitchFamily="18" charset="0"/>
                        </a:rPr>
                        <a:t>A:</a:t>
                      </a:r>
                      <a:r>
                        <a:rPr lang="sl-SI" sz="1200" b="0" i="0" u="none" strike="noStrike" kern="1200" dirty="0">
                          <a:solidFill>
                            <a:srgbClr val="000000"/>
                          </a:solidFill>
                          <a:effectLst/>
                          <a:latin typeface="+mn-lt"/>
                          <a:ea typeface="+mn-ea"/>
                          <a:cs typeface="Times New Roman" panose="02020603050405020304" pitchFamily="18" charset="0"/>
                        </a:rPr>
                        <a:t> 20 mM Tris + 5 mM Mg</a:t>
                      </a:r>
                      <a:r>
                        <a:rPr lang="en-GB" sz="1200" b="0" i="0" u="none" strike="noStrike" kern="1200" dirty="0">
                          <a:solidFill>
                            <a:srgbClr val="000000"/>
                          </a:solidFill>
                          <a:effectLst/>
                          <a:latin typeface="+mn-lt"/>
                          <a:ea typeface="+mn-ea"/>
                          <a:cs typeface="Times New Roman" panose="02020603050405020304" pitchFamily="18" charset="0"/>
                        </a:rPr>
                        <a:t>Ac2</a:t>
                      </a:r>
                      <a:r>
                        <a:rPr lang="sl-SI" sz="1200" b="0" i="0" u="none" strike="noStrike" kern="1200" dirty="0">
                          <a:solidFill>
                            <a:srgbClr val="000000"/>
                          </a:solidFill>
                          <a:effectLst/>
                          <a:latin typeface="+mn-lt"/>
                          <a:ea typeface="+mn-ea"/>
                          <a:cs typeface="Times New Roman" panose="02020603050405020304" pitchFamily="18" charset="0"/>
                        </a:rPr>
                        <a:t> + 1% </a:t>
                      </a:r>
                      <a:r>
                        <a:rPr lang="en-GB" sz="1200" b="0" i="0" u="none" strike="noStrike" kern="1200" dirty="0">
                          <a:solidFill>
                            <a:srgbClr val="000000"/>
                          </a:solidFill>
                          <a:effectLst/>
                          <a:latin typeface="+mn-lt"/>
                          <a:ea typeface="+mn-ea"/>
                          <a:cs typeface="Times New Roman" panose="02020603050405020304" pitchFamily="18" charset="0"/>
                        </a:rPr>
                        <a:t>sorbitol + 0.1%</a:t>
                      </a:r>
                      <a:r>
                        <a:rPr lang="sl-SI" sz="1200" b="0" i="0" u="none" strike="noStrike" kern="1200" dirty="0">
                          <a:solidFill>
                            <a:srgbClr val="000000"/>
                          </a:solidFill>
                          <a:effectLst/>
                          <a:latin typeface="+mn-lt"/>
                          <a:ea typeface="+mn-ea"/>
                          <a:cs typeface="Times New Roman" panose="02020603050405020304" pitchFamily="18" charset="0"/>
                        </a:rPr>
                        <a:t> poloxamer, pH 8.5</a:t>
                      </a:r>
                      <a:br>
                        <a:rPr lang="sl-SI" sz="1200" b="0" i="0" u="none" strike="noStrike" kern="1200" dirty="0">
                          <a:solidFill>
                            <a:srgbClr val="000000"/>
                          </a:solidFill>
                          <a:effectLst/>
                          <a:latin typeface="+mn-lt"/>
                          <a:ea typeface="+mn-ea"/>
                          <a:cs typeface="Times New Roman" panose="02020603050405020304" pitchFamily="18" charset="0"/>
                        </a:rPr>
                      </a:br>
                      <a:r>
                        <a:rPr lang="sl-SI" sz="1200" b="1" i="0" u="none" strike="noStrike" kern="1200" dirty="0">
                          <a:solidFill>
                            <a:srgbClr val="000000"/>
                          </a:solidFill>
                          <a:effectLst/>
                          <a:latin typeface="+mn-lt"/>
                          <a:ea typeface="+mn-ea"/>
                          <a:cs typeface="Times New Roman" panose="02020603050405020304" pitchFamily="18" charset="0"/>
                        </a:rPr>
                        <a:t>B:</a:t>
                      </a:r>
                      <a:r>
                        <a:rPr lang="sl-SI" sz="1200" b="0" i="0" u="none" strike="noStrike" kern="1200" dirty="0">
                          <a:solidFill>
                            <a:srgbClr val="000000"/>
                          </a:solidFill>
                          <a:effectLst/>
                          <a:latin typeface="+mn-lt"/>
                          <a:ea typeface="+mn-ea"/>
                          <a:cs typeface="Times New Roman" panose="02020603050405020304" pitchFamily="18" charset="0"/>
                        </a:rPr>
                        <a:t> 20 mM Tris + 50 mM Mg</a:t>
                      </a:r>
                      <a:r>
                        <a:rPr lang="en-GB" sz="1200" b="0" i="0" u="none" strike="noStrike" kern="1200" dirty="0">
                          <a:solidFill>
                            <a:srgbClr val="000000"/>
                          </a:solidFill>
                          <a:effectLst/>
                          <a:latin typeface="+mn-lt"/>
                          <a:ea typeface="+mn-ea"/>
                          <a:cs typeface="Times New Roman" panose="02020603050405020304" pitchFamily="18" charset="0"/>
                        </a:rPr>
                        <a:t>Ac</a:t>
                      </a:r>
                      <a:r>
                        <a:rPr lang="sl-SI" sz="1200" b="0" i="0" u="none" strike="noStrike" kern="1200" dirty="0">
                          <a:solidFill>
                            <a:srgbClr val="000000"/>
                          </a:solidFill>
                          <a:effectLst/>
                          <a:latin typeface="+mn-lt"/>
                          <a:ea typeface="+mn-ea"/>
                          <a:cs typeface="Times New Roman" panose="02020603050405020304" pitchFamily="18" charset="0"/>
                        </a:rPr>
                        <a:t>2 + 1% sorbitol</a:t>
                      </a:r>
                      <a:r>
                        <a:rPr lang="en-GB" sz="1200" b="0" i="0" u="none" strike="noStrike" kern="1200" dirty="0">
                          <a:solidFill>
                            <a:srgbClr val="000000"/>
                          </a:solidFill>
                          <a:effectLst/>
                          <a:latin typeface="+mn-lt"/>
                          <a:ea typeface="+mn-ea"/>
                          <a:cs typeface="Times New Roman" panose="02020603050405020304" pitchFamily="18" charset="0"/>
                        </a:rPr>
                        <a:t> </a:t>
                      </a:r>
                      <a:r>
                        <a:rPr lang="sl-SI" sz="1200" b="0" i="0" u="none" strike="noStrike" kern="1200" dirty="0">
                          <a:solidFill>
                            <a:srgbClr val="000000"/>
                          </a:solidFill>
                          <a:effectLst/>
                          <a:latin typeface="+mn-lt"/>
                          <a:ea typeface="+mn-ea"/>
                          <a:cs typeface="Times New Roman" panose="02020603050405020304" pitchFamily="18" charset="0"/>
                        </a:rPr>
                        <a:t>+</a:t>
                      </a:r>
                      <a:r>
                        <a:rPr lang="en-GB" sz="1200" b="0" i="0" u="none" strike="noStrike" kern="1200" dirty="0">
                          <a:solidFill>
                            <a:srgbClr val="000000"/>
                          </a:solidFill>
                          <a:effectLst/>
                          <a:latin typeface="+mn-lt"/>
                          <a:ea typeface="+mn-ea"/>
                          <a:cs typeface="Times New Roman" panose="02020603050405020304" pitchFamily="18" charset="0"/>
                        </a:rPr>
                        <a:t> </a:t>
                      </a:r>
                      <a:r>
                        <a:rPr lang="sl-SI" sz="1200" b="0" i="0" u="none" strike="noStrike" kern="1200" dirty="0">
                          <a:solidFill>
                            <a:srgbClr val="000000"/>
                          </a:solidFill>
                          <a:effectLst/>
                          <a:latin typeface="+mn-lt"/>
                          <a:ea typeface="+mn-ea"/>
                          <a:cs typeface="Times New Roman" panose="02020603050405020304" pitchFamily="18" charset="0"/>
                        </a:rPr>
                        <a:t>0.1% poloxamer, pH 8.5</a:t>
                      </a:r>
                      <a:br>
                        <a:rPr lang="sl-SI" sz="1200" b="0" i="0" u="none" strike="noStrike" kern="1200" dirty="0">
                          <a:solidFill>
                            <a:srgbClr val="000000"/>
                          </a:solidFill>
                          <a:effectLst/>
                          <a:latin typeface="+mn-lt"/>
                          <a:ea typeface="+mn-ea"/>
                          <a:cs typeface="Times New Roman" panose="02020603050405020304" pitchFamily="18" charset="0"/>
                        </a:rPr>
                      </a:br>
                      <a:r>
                        <a:rPr lang="sl-SI" sz="1200" b="1" i="0" u="none" strike="noStrike" kern="1200" dirty="0">
                          <a:solidFill>
                            <a:srgbClr val="000000"/>
                          </a:solidFill>
                          <a:effectLst/>
                          <a:latin typeface="+mn-lt"/>
                          <a:ea typeface="+mn-ea"/>
                          <a:cs typeface="Times New Roman" panose="02020603050405020304" pitchFamily="18" charset="0"/>
                        </a:rPr>
                        <a:t>C: </a:t>
                      </a:r>
                      <a:r>
                        <a:rPr lang="sl-SI" sz="1200" b="0" i="0" u="none" strike="noStrike" kern="1200" dirty="0">
                          <a:solidFill>
                            <a:srgbClr val="000000"/>
                          </a:solidFill>
                          <a:effectLst/>
                          <a:latin typeface="+mn-lt"/>
                          <a:ea typeface="+mn-ea"/>
                          <a:cs typeface="Times New Roman" panose="02020603050405020304" pitchFamily="18" charset="0"/>
                        </a:rPr>
                        <a:t>20 mM Tris + 2 M K</a:t>
                      </a:r>
                      <a:r>
                        <a:rPr lang="en-GB" sz="1200" b="0" i="0" u="none" strike="noStrike" kern="1200" dirty="0">
                          <a:solidFill>
                            <a:srgbClr val="000000"/>
                          </a:solidFill>
                          <a:effectLst/>
                          <a:latin typeface="+mn-lt"/>
                          <a:ea typeface="+mn-ea"/>
                          <a:cs typeface="Times New Roman" panose="02020603050405020304" pitchFamily="18" charset="0"/>
                        </a:rPr>
                        <a:t>Ac</a:t>
                      </a:r>
                      <a:r>
                        <a:rPr lang="sl-SI" sz="1200" b="0" i="0" u="none" strike="noStrike" kern="1200" dirty="0">
                          <a:solidFill>
                            <a:srgbClr val="000000"/>
                          </a:solidFill>
                          <a:effectLst/>
                          <a:latin typeface="+mn-lt"/>
                          <a:ea typeface="+mn-ea"/>
                          <a:cs typeface="Times New Roman" panose="02020603050405020304" pitchFamily="18" charset="0"/>
                        </a:rPr>
                        <a:t>2 +0.1% poloxamer; pH 8.5</a:t>
                      </a:r>
                    </a:p>
                    <a:p>
                      <a:pPr algn="l" fontAlgn="ctr"/>
                      <a:endParaRPr lang="sl-SI" sz="1200" b="0" i="0" u="none" strike="noStrike" dirty="0">
                        <a:solidFill>
                          <a:srgbClr val="000000"/>
                        </a:solidFill>
                        <a:effectLst/>
                        <a:latin typeface="+mj-lt"/>
                        <a:cs typeface="Times New Roman" panose="02020603050405020304" pitchFamily="18" charset="0"/>
                      </a:endParaRP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sl-SI" sz="1200" b="1" i="0" u="none" strike="noStrike" dirty="0">
                          <a:solidFill>
                            <a:srgbClr val="000000"/>
                          </a:solidFill>
                          <a:effectLst/>
                          <a:latin typeface="+mj-lt"/>
                          <a:cs typeface="Times New Roman" panose="02020603050405020304" pitchFamily="18" charset="0"/>
                        </a:rPr>
                        <a:t>A1 (loading sample):</a:t>
                      </a:r>
                      <a:r>
                        <a:rPr lang="sl-SI" sz="1200" b="0" i="0" u="none" strike="noStrike" dirty="0">
                          <a:solidFill>
                            <a:srgbClr val="000000"/>
                          </a:solidFill>
                          <a:effectLst/>
                          <a:latin typeface="+mj-lt"/>
                          <a:cs typeface="Times New Roman" panose="02020603050405020304" pitchFamily="18" charset="0"/>
                        </a:rPr>
                        <a:t> 25mM HEPES, 1% saccharose, 0.1% poloxamer 188, pH 7.0</a:t>
                      </a:r>
                      <a:br>
                        <a:rPr lang="sl-SI" sz="1200" b="0" i="0" u="none" strike="noStrike" dirty="0">
                          <a:solidFill>
                            <a:srgbClr val="000000"/>
                          </a:solidFill>
                          <a:effectLst/>
                          <a:latin typeface="+mj-lt"/>
                          <a:cs typeface="Times New Roman" panose="02020603050405020304" pitchFamily="18" charset="0"/>
                        </a:rPr>
                      </a:br>
                      <a:r>
                        <a:rPr lang="sl-SI" sz="1200" b="1" i="0" u="none" strike="noStrike" dirty="0">
                          <a:solidFill>
                            <a:srgbClr val="000000"/>
                          </a:solidFill>
                          <a:effectLst/>
                          <a:latin typeface="+mj-lt"/>
                          <a:cs typeface="Times New Roman" panose="02020603050405020304" pitchFamily="18" charset="0"/>
                        </a:rPr>
                        <a:t>A2 (pH transition):</a:t>
                      </a:r>
                      <a:r>
                        <a:rPr lang="sl-SI" sz="1200" b="0" i="0" u="none" strike="noStrike" dirty="0">
                          <a:solidFill>
                            <a:srgbClr val="000000"/>
                          </a:solidFill>
                          <a:effectLst/>
                          <a:latin typeface="+mj-lt"/>
                          <a:cs typeface="Times New Roman" panose="02020603050405020304" pitchFamily="18" charset="0"/>
                        </a:rPr>
                        <a:t>  50 mM Tris, 13.6 mM boric acid, 1% saccharose, 0.1% poloxamer 188, pH 9.0</a:t>
                      </a:r>
                      <a:br>
                        <a:rPr lang="sl-SI" sz="1200" b="0" i="0" u="none" strike="noStrike" dirty="0">
                          <a:solidFill>
                            <a:srgbClr val="000000"/>
                          </a:solidFill>
                          <a:effectLst/>
                          <a:latin typeface="+mj-lt"/>
                          <a:cs typeface="Times New Roman" panose="02020603050405020304" pitchFamily="18" charset="0"/>
                        </a:rPr>
                      </a:br>
                      <a:r>
                        <a:rPr lang="sl-SI" sz="1200" b="1" i="0" u="none" strike="noStrike" dirty="0">
                          <a:solidFill>
                            <a:srgbClr val="000000"/>
                          </a:solidFill>
                          <a:effectLst/>
                          <a:latin typeface="+mj-lt"/>
                          <a:cs typeface="Times New Roman" panose="02020603050405020304" pitchFamily="18" charset="0"/>
                        </a:rPr>
                        <a:t>B1 (elution): </a:t>
                      </a:r>
                      <a:r>
                        <a:rPr lang="sl-SI" sz="1200" b="0" i="0" u="none" strike="noStrike" dirty="0">
                          <a:solidFill>
                            <a:srgbClr val="000000"/>
                          </a:solidFill>
                          <a:effectLst/>
                          <a:latin typeface="+mj-lt"/>
                          <a:cs typeface="Times New Roman" panose="02020603050405020304" pitchFamily="18" charset="0"/>
                        </a:rPr>
                        <a:t>50 mM Tris, 9.6 mM boric acid, 50 mM MgCl2, 1% saccharose, 0.1% poloxamer 188, pH 9.0</a:t>
                      </a:r>
                      <a:br>
                        <a:rPr lang="sl-SI" sz="1200" b="0" i="0" u="none" strike="noStrike" dirty="0">
                          <a:solidFill>
                            <a:srgbClr val="000000"/>
                          </a:solidFill>
                          <a:effectLst/>
                          <a:latin typeface="+mj-lt"/>
                          <a:cs typeface="Times New Roman" panose="02020603050405020304" pitchFamily="18" charset="0"/>
                        </a:rPr>
                      </a:br>
                      <a:r>
                        <a:rPr lang="sl-SI" sz="1200" b="1" i="0" u="none" strike="noStrike" dirty="0">
                          <a:solidFill>
                            <a:srgbClr val="000000"/>
                          </a:solidFill>
                          <a:effectLst/>
                          <a:latin typeface="+mj-lt"/>
                          <a:cs typeface="Times New Roman" panose="02020603050405020304" pitchFamily="18" charset="0"/>
                        </a:rPr>
                        <a:t>B2 (salt wash):</a:t>
                      </a:r>
                      <a:r>
                        <a:rPr lang="sl-SI" sz="1200" b="0" i="0" u="none" strike="noStrike" dirty="0">
                          <a:solidFill>
                            <a:srgbClr val="000000"/>
                          </a:solidFill>
                          <a:effectLst/>
                          <a:latin typeface="+mj-lt"/>
                          <a:cs typeface="Times New Roman" panose="02020603050405020304" pitchFamily="18" charset="0"/>
                        </a:rPr>
                        <a:t> 10 mM Tris, 2 M NaCl, 1% saccharose, 0.1% poloxamer 188, pH 8.5</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sl-SI" sz="1200" b="1" i="0" u="none" strike="noStrike" dirty="0">
                          <a:solidFill>
                            <a:srgbClr val="000000"/>
                          </a:solidFill>
                          <a:effectLst/>
                          <a:latin typeface="+mj-lt"/>
                          <a:cs typeface="Times New Roman" panose="02020603050405020304" pitchFamily="18" charset="0"/>
                        </a:rPr>
                        <a:t>A:</a:t>
                      </a:r>
                      <a:r>
                        <a:rPr lang="sl-SI" sz="1200" b="0" i="0" u="none" strike="noStrike" dirty="0">
                          <a:solidFill>
                            <a:srgbClr val="000000"/>
                          </a:solidFill>
                          <a:effectLst/>
                          <a:latin typeface="+mj-lt"/>
                          <a:cs typeface="Times New Roman" panose="02020603050405020304" pitchFamily="18" charset="0"/>
                        </a:rPr>
                        <a:t> 10 mM TRIS, 10 mM BTP, 2 mM MgCl2, 1% saccharose, 0.1% poloxamer 188, pH 7.0</a:t>
                      </a:r>
                      <a:br>
                        <a:rPr lang="sl-SI" sz="1200" b="0" i="0" u="none" strike="noStrike" dirty="0">
                          <a:solidFill>
                            <a:srgbClr val="000000"/>
                          </a:solidFill>
                          <a:effectLst/>
                          <a:latin typeface="+mj-lt"/>
                          <a:cs typeface="Times New Roman" panose="02020603050405020304" pitchFamily="18" charset="0"/>
                        </a:rPr>
                      </a:br>
                      <a:r>
                        <a:rPr lang="sl-SI" sz="1200" b="1" i="0" u="none" strike="noStrike" dirty="0">
                          <a:solidFill>
                            <a:srgbClr val="000000"/>
                          </a:solidFill>
                          <a:effectLst/>
                          <a:latin typeface="+mj-lt"/>
                          <a:cs typeface="Times New Roman" panose="02020603050405020304" pitchFamily="18" charset="0"/>
                        </a:rPr>
                        <a:t>B:</a:t>
                      </a:r>
                      <a:r>
                        <a:rPr lang="sl-SI" sz="1200" b="0" i="0" u="none" strike="noStrike" dirty="0">
                          <a:solidFill>
                            <a:srgbClr val="000000"/>
                          </a:solidFill>
                          <a:effectLst/>
                          <a:latin typeface="+mj-lt"/>
                          <a:cs typeface="Times New Roman" panose="02020603050405020304" pitchFamily="18" charset="0"/>
                        </a:rPr>
                        <a:t> 10 mM TRIS, 10 mM BTP, 2 mM MgCl2, 1% saccharose, 0.1% poloxamer 188, pH 10.0</a:t>
                      </a:r>
                      <a:br>
                        <a:rPr lang="sl-SI" sz="1200" b="0" i="0" u="none" strike="noStrike" dirty="0">
                          <a:solidFill>
                            <a:srgbClr val="000000"/>
                          </a:solidFill>
                          <a:effectLst/>
                          <a:latin typeface="+mj-lt"/>
                          <a:cs typeface="Times New Roman" panose="02020603050405020304" pitchFamily="18" charset="0"/>
                        </a:rPr>
                      </a:br>
                      <a:r>
                        <a:rPr lang="en-GB" sz="1200" b="1" i="0" u="none" strike="noStrike" dirty="0">
                          <a:solidFill>
                            <a:srgbClr val="000000"/>
                          </a:solidFill>
                          <a:effectLst/>
                          <a:latin typeface="+mj-lt"/>
                          <a:cs typeface="Times New Roman" panose="02020603050405020304" pitchFamily="18" charset="0"/>
                        </a:rPr>
                        <a:t>C</a:t>
                      </a:r>
                      <a:r>
                        <a:rPr lang="sl-SI" sz="1200" b="1" i="0" u="none" strike="noStrike" dirty="0">
                          <a:solidFill>
                            <a:srgbClr val="000000"/>
                          </a:solidFill>
                          <a:effectLst/>
                          <a:latin typeface="+mj-lt"/>
                          <a:cs typeface="Times New Roman" panose="02020603050405020304" pitchFamily="18" charset="0"/>
                        </a:rPr>
                        <a:t>:</a:t>
                      </a:r>
                      <a:r>
                        <a:rPr lang="sl-SI" sz="1200" b="0" i="0" u="none" strike="noStrike" dirty="0">
                          <a:solidFill>
                            <a:srgbClr val="000000"/>
                          </a:solidFill>
                          <a:effectLst/>
                          <a:latin typeface="+mj-lt"/>
                          <a:cs typeface="Times New Roman" panose="02020603050405020304" pitchFamily="18" charset="0"/>
                        </a:rPr>
                        <a:t> 0.5M TRIS + TRIS HCl, 1M NaCl, pH 7.5</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9395569"/>
                  </a:ext>
                </a:extLst>
              </a:tr>
              <a:tr h="408159">
                <a:tc>
                  <a:txBody>
                    <a:bodyPr/>
                    <a:lstStyle/>
                    <a:p>
                      <a:pPr algn="l" fontAlgn="ctr"/>
                      <a:r>
                        <a:rPr lang="sl-SI" sz="1200" b="1" i="0" u="none" strike="noStrike" dirty="0">
                          <a:solidFill>
                            <a:srgbClr val="000000"/>
                          </a:solidFill>
                          <a:effectLst/>
                          <a:latin typeface="+mj-lt"/>
                          <a:cs typeface="Times New Roman" panose="02020603050405020304" pitchFamily="18" charset="0"/>
                        </a:rPr>
                        <a:t>Method</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5829300" rtl="0" eaLnBrk="1" fontAlgn="ctr" latinLnBrk="0" hangingPunct="1">
                        <a:lnSpc>
                          <a:spcPct val="100000"/>
                        </a:lnSpc>
                        <a:spcBef>
                          <a:spcPts val="0"/>
                        </a:spcBef>
                        <a:spcAft>
                          <a:spcPts val="0"/>
                        </a:spcAft>
                        <a:buClrTx/>
                        <a:buSzTx/>
                        <a:buFontTx/>
                        <a:buNone/>
                        <a:tabLst/>
                        <a:defRPr/>
                      </a:pPr>
                      <a:r>
                        <a:rPr lang="en-GB" sz="1180" b="1" i="0" u="none" strike="noStrike" kern="1200" dirty="0">
                          <a:solidFill>
                            <a:srgbClr val="000000"/>
                          </a:solidFill>
                          <a:effectLst/>
                          <a:latin typeface="+mn-lt"/>
                          <a:ea typeface="+mn-ea"/>
                          <a:cs typeface="Times New Roman" panose="02020603050405020304" pitchFamily="18" charset="0"/>
                        </a:rPr>
                        <a:t>Elution:</a:t>
                      </a:r>
                      <a:r>
                        <a:rPr lang="en-GB" sz="1180" b="0" i="0" u="none" strike="noStrike" kern="1200" dirty="0">
                          <a:solidFill>
                            <a:srgbClr val="000000"/>
                          </a:solidFill>
                          <a:effectLst/>
                          <a:latin typeface="+mn-lt"/>
                          <a:ea typeface="+mn-ea"/>
                          <a:cs typeface="Times New Roman" panose="02020603050405020304" pitchFamily="18" charset="0"/>
                        </a:rPr>
                        <a:t> 100% B in 50 CVs; </a:t>
                      </a:r>
                      <a:r>
                        <a:rPr lang="en-GB" sz="1180" b="1" i="0" u="none" strike="noStrike" kern="1200" dirty="0">
                          <a:solidFill>
                            <a:srgbClr val="000000"/>
                          </a:solidFill>
                          <a:effectLst/>
                          <a:latin typeface="+mn-lt"/>
                          <a:ea typeface="+mn-ea"/>
                          <a:cs typeface="Times New Roman" panose="02020603050405020304" pitchFamily="18" charset="0"/>
                        </a:rPr>
                        <a:t>High salt wash:</a:t>
                      </a:r>
                      <a:r>
                        <a:rPr lang="en-GB" sz="1180" b="0" i="0" u="none" strike="noStrike" kern="1200" dirty="0">
                          <a:solidFill>
                            <a:srgbClr val="000000"/>
                          </a:solidFill>
                          <a:effectLst/>
                          <a:latin typeface="+mn-lt"/>
                          <a:ea typeface="+mn-ea"/>
                          <a:cs typeface="Times New Roman" panose="02020603050405020304" pitchFamily="18" charset="0"/>
                        </a:rPr>
                        <a:t> 100% C for 5 CVs</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GB" sz="1200" b="1" i="0" u="none" strike="noStrike" dirty="0">
                          <a:solidFill>
                            <a:srgbClr val="000000"/>
                          </a:solidFill>
                          <a:effectLst/>
                          <a:latin typeface="+mj-lt"/>
                          <a:cs typeface="Times New Roman" panose="02020603050405020304" pitchFamily="18" charset="0"/>
                        </a:rPr>
                        <a:t>Elution: </a:t>
                      </a:r>
                      <a:r>
                        <a:rPr lang="en-GB" sz="1200" b="0" i="0" u="none" strike="noStrike" dirty="0">
                          <a:solidFill>
                            <a:srgbClr val="000000"/>
                          </a:solidFill>
                          <a:effectLst/>
                          <a:latin typeface="+mj-lt"/>
                          <a:cs typeface="Times New Roman" panose="02020603050405020304" pitchFamily="18" charset="0"/>
                        </a:rPr>
                        <a:t>0-100% B1 over 20 CVs; </a:t>
                      </a:r>
                      <a:r>
                        <a:rPr lang="en-GB" sz="1200" b="1" i="0" u="none" strike="noStrike" dirty="0">
                          <a:solidFill>
                            <a:srgbClr val="000000"/>
                          </a:solidFill>
                          <a:effectLst/>
                          <a:latin typeface="+mj-lt"/>
                          <a:cs typeface="Times New Roman" panose="02020603050405020304" pitchFamily="18" charset="0"/>
                        </a:rPr>
                        <a:t>High salt wash:</a:t>
                      </a:r>
                      <a:r>
                        <a:rPr lang="en-GB" sz="1200" b="0" i="0" u="none" strike="noStrike" dirty="0">
                          <a:solidFill>
                            <a:srgbClr val="000000"/>
                          </a:solidFill>
                          <a:effectLst/>
                          <a:latin typeface="+mj-lt"/>
                          <a:cs typeface="Times New Roman" panose="02020603050405020304" pitchFamily="18" charset="0"/>
                        </a:rPr>
                        <a:t> 100% B2 for 10CVs </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a:solidFill>
                            <a:srgbClr val="000000"/>
                          </a:solidFill>
                          <a:effectLst/>
                          <a:latin typeface="+mj-lt"/>
                          <a:cs typeface="Times New Roman" panose="02020603050405020304" pitchFamily="18" charset="0"/>
                        </a:rPr>
                        <a:t>Elution:</a:t>
                      </a:r>
                      <a:r>
                        <a:rPr lang="en-GB" sz="1200" b="0" i="0" u="none" strike="noStrike" dirty="0">
                          <a:solidFill>
                            <a:srgbClr val="000000"/>
                          </a:solidFill>
                          <a:effectLst/>
                          <a:latin typeface="+mj-lt"/>
                          <a:cs typeface="Times New Roman" panose="02020603050405020304" pitchFamily="18" charset="0"/>
                        </a:rPr>
                        <a:t> 0-100% B over 50 CVs , hold at 100% B for 15 CV; </a:t>
                      </a:r>
                      <a:r>
                        <a:rPr lang="en-GB" sz="1200" b="1" i="0" u="none" strike="noStrike" dirty="0">
                          <a:solidFill>
                            <a:srgbClr val="000000"/>
                          </a:solidFill>
                          <a:effectLst/>
                          <a:latin typeface="+mj-lt"/>
                          <a:cs typeface="Times New Roman" panose="02020603050405020304" pitchFamily="18" charset="0"/>
                        </a:rPr>
                        <a:t>High salt wash:</a:t>
                      </a:r>
                      <a:r>
                        <a:rPr lang="en-GB" sz="1200" b="0" i="0" u="none" strike="noStrike" dirty="0">
                          <a:solidFill>
                            <a:srgbClr val="000000"/>
                          </a:solidFill>
                          <a:effectLst/>
                          <a:latin typeface="+mj-lt"/>
                          <a:cs typeface="Times New Roman" panose="02020603050405020304" pitchFamily="18" charset="0"/>
                        </a:rPr>
                        <a:t> 100% C for 10CVs</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996574"/>
                  </a:ext>
                </a:extLst>
              </a:tr>
              <a:tr h="380772">
                <a:tc>
                  <a:txBody>
                    <a:bodyPr/>
                    <a:lstStyle/>
                    <a:p>
                      <a:pPr algn="l" fontAlgn="ctr"/>
                      <a:r>
                        <a:rPr lang="sl-SI" sz="1200" b="1" i="0" u="none" strike="noStrike">
                          <a:solidFill>
                            <a:srgbClr val="000000"/>
                          </a:solidFill>
                          <a:effectLst/>
                          <a:latin typeface="+mj-lt"/>
                          <a:cs typeface="Times New Roman" panose="02020603050405020304" pitchFamily="18" charset="0"/>
                        </a:rPr>
                        <a:t>CIP solution</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de-DE" sz="1200" b="0" i="0" u="none" strike="noStrike" dirty="0">
                          <a:solidFill>
                            <a:srgbClr val="000000"/>
                          </a:solidFill>
                          <a:effectLst/>
                          <a:latin typeface="+mj-lt"/>
                          <a:cs typeface="Times New Roman" panose="02020603050405020304" pitchFamily="18" charset="0"/>
                        </a:rPr>
                        <a:t>0.1M NaOH + 2 M NaCl</a:t>
                      </a:r>
                      <a:r>
                        <a:rPr lang="de-DE" sz="1200" b="0" i="0" u="none" strike="noStrike" baseline="-25000" dirty="0">
                          <a:solidFill>
                            <a:srgbClr val="000000"/>
                          </a:solidFill>
                          <a:effectLst/>
                          <a:latin typeface="+mj-lt"/>
                          <a:cs typeface="Times New Roman" panose="02020603050405020304" pitchFamily="18" charset="0"/>
                        </a:rPr>
                        <a:t>2</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de-DE" sz="1200" b="0" i="0" u="none" strike="noStrike" dirty="0">
                          <a:solidFill>
                            <a:srgbClr val="000000"/>
                          </a:solidFill>
                          <a:effectLst/>
                          <a:latin typeface="+mj-lt"/>
                          <a:cs typeface="Times New Roman" panose="02020603050405020304" pitchFamily="18" charset="0"/>
                        </a:rPr>
                        <a:t>1M NaOH + 2 M NaCl</a:t>
                      </a:r>
                      <a:r>
                        <a:rPr lang="de-DE" sz="1200" b="0" i="0" u="none" strike="noStrike" baseline="-25000" dirty="0">
                          <a:solidFill>
                            <a:srgbClr val="000000"/>
                          </a:solidFill>
                          <a:effectLst/>
                          <a:latin typeface="+mj-lt"/>
                          <a:cs typeface="Times New Roman" panose="02020603050405020304" pitchFamily="18" charset="0"/>
                        </a:rPr>
                        <a:t>2</a:t>
                      </a:r>
                      <a:endParaRPr lang="de-DE" sz="1200" b="0" i="0" u="none" strike="noStrike" dirty="0">
                        <a:solidFill>
                          <a:srgbClr val="000000"/>
                        </a:solidFill>
                        <a:effectLst/>
                        <a:latin typeface="+mj-lt"/>
                        <a:cs typeface="Times New Roman" panose="02020603050405020304" pitchFamily="18" charset="0"/>
                      </a:endParaRP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sl-SI" sz="1200" b="0" i="0" u="none" strike="noStrike" dirty="0">
                          <a:solidFill>
                            <a:srgbClr val="000000"/>
                          </a:solidFill>
                          <a:effectLst/>
                          <a:latin typeface="+mj-lt"/>
                          <a:cs typeface="Times New Roman" panose="02020603050405020304" pitchFamily="18" charset="0"/>
                        </a:rPr>
                        <a:t>0.1M NaOH</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8955392"/>
                  </a:ext>
                </a:extLst>
              </a:tr>
              <a:tr h="381228">
                <a:tc>
                  <a:txBody>
                    <a:bodyPr/>
                    <a:lstStyle/>
                    <a:p>
                      <a:pPr algn="l" fontAlgn="ctr"/>
                      <a:r>
                        <a:rPr lang="sl-SI" sz="1200" b="1" i="0" u="none" strike="noStrike">
                          <a:solidFill>
                            <a:srgbClr val="000000"/>
                          </a:solidFill>
                          <a:effectLst/>
                          <a:latin typeface="+mj-lt"/>
                          <a:cs typeface="Times New Roman" panose="02020603050405020304" pitchFamily="18" charset="0"/>
                        </a:rPr>
                        <a:t>Effective pH</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SI" sz="1200" b="0" i="0" u="none" strike="noStrike" dirty="0">
                          <a:solidFill>
                            <a:srgbClr val="000000"/>
                          </a:solidFill>
                          <a:effectLst/>
                          <a:latin typeface="+mj-lt"/>
                          <a:cs typeface="Times New Roman" panose="02020603050405020304" pitchFamily="18" charset="0"/>
                        </a:rPr>
                        <a:t> 2 – 13</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SI" sz="1200" b="0" i="0" u="none" strike="noStrike" dirty="0">
                          <a:solidFill>
                            <a:srgbClr val="000000"/>
                          </a:solidFill>
                          <a:effectLst/>
                          <a:latin typeface="+mj-lt"/>
                          <a:cs typeface="Times New Roman" panose="02020603050405020304" pitchFamily="18" charset="0"/>
                        </a:rPr>
                        <a:t>6.5 – 9.5</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SI" sz="1200" b="0" i="0" u="none" strike="noStrike" dirty="0">
                          <a:solidFill>
                            <a:srgbClr val="000000"/>
                          </a:solidFill>
                          <a:effectLst/>
                          <a:latin typeface="+mj-lt"/>
                          <a:cs typeface="Times New Roman" panose="02020603050405020304" pitchFamily="18" charset="0"/>
                        </a:rPr>
                        <a:t>7.0 – </a:t>
                      </a:r>
                      <a:r>
                        <a:rPr lang="en-GB" sz="1200" b="0" i="0" u="none" strike="noStrike" dirty="0">
                          <a:solidFill>
                            <a:srgbClr val="000000"/>
                          </a:solidFill>
                          <a:effectLst/>
                          <a:latin typeface="+mj-lt"/>
                          <a:cs typeface="Times New Roman" panose="02020603050405020304" pitchFamily="18" charset="0"/>
                        </a:rPr>
                        <a:t>10.0</a:t>
                      </a:r>
                      <a:endParaRPr lang="en-SI" sz="1200" b="0" i="0" u="none" strike="noStrike" dirty="0">
                        <a:solidFill>
                          <a:srgbClr val="000000"/>
                        </a:solidFill>
                        <a:effectLst/>
                        <a:latin typeface="+mj-lt"/>
                        <a:cs typeface="Times New Roman" panose="02020603050405020304" pitchFamily="18" charset="0"/>
                      </a:endParaRP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8817832"/>
                  </a:ext>
                </a:extLst>
              </a:tr>
              <a:tr h="411480">
                <a:tc>
                  <a:txBody>
                    <a:bodyPr/>
                    <a:lstStyle/>
                    <a:p>
                      <a:pPr algn="l" fontAlgn="ctr"/>
                      <a:r>
                        <a:rPr lang="sl-SI" sz="1200" b="1" i="0" u="none" strike="noStrike" dirty="0">
                          <a:solidFill>
                            <a:srgbClr val="000000"/>
                          </a:solidFill>
                          <a:effectLst/>
                          <a:latin typeface="+mj-lt"/>
                          <a:cs typeface="Times New Roman" panose="02020603050405020304" pitchFamily="18" charset="0"/>
                        </a:rPr>
                        <a:t>Currently tested</a:t>
                      </a:r>
                      <a:r>
                        <a:rPr lang="en-GB" sz="1200" b="1" i="0" u="none" strike="noStrike" dirty="0">
                          <a:solidFill>
                            <a:srgbClr val="000000"/>
                          </a:solidFill>
                          <a:effectLst/>
                          <a:latin typeface="+mj-lt"/>
                          <a:cs typeface="Times New Roman" panose="02020603050405020304" pitchFamily="18" charset="0"/>
                        </a:rPr>
                        <a:t> </a:t>
                      </a:r>
                      <a:r>
                        <a:rPr lang="sl-SI" sz="1200" b="1" i="0" u="none" strike="noStrike" dirty="0">
                          <a:solidFill>
                            <a:srgbClr val="000000"/>
                          </a:solidFill>
                          <a:effectLst/>
                          <a:latin typeface="+mj-lt"/>
                          <a:cs typeface="Times New Roman" panose="02020603050405020304" pitchFamily="18" charset="0"/>
                        </a:rPr>
                        <a:t>serotypes</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sl-SI" sz="1200" b="0" i="0" u="none" strike="noStrike" dirty="0">
                          <a:solidFill>
                            <a:srgbClr val="000000"/>
                          </a:solidFill>
                          <a:effectLst/>
                          <a:latin typeface="+mj-lt"/>
                          <a:cs typeface="Times New Roman" panose="02020603050405020304" pitchFamily="18" charset="0"/>
                        </a:rPr>
                        <a:t>Works on all serotypes</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i-FI" sz="1200" b="0" i="0" u="none" strike="noStrike" dirty="0">
                          <a:solidFill>
                            <a:srgbClr val="000000"/>
                          </a:solidFill>
                          <a:effectLst/>
                          <a:latin typeface="+mj-lt"/>
                          <a:cs typeface="Times New Roman" panose="02020603050405020304" pitchFamily="18" charset="0"/>
                        </a:rPr>
                        <a:t>AAV 2, 3, 8, 9</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sl-SI" sz="1200" b="0" i="0" u="none" strike="noStrike" dirty="0">
                          <a:solidFill>
                            <a:srgbClr val="000000"/>
                          </a:solidFill>
                          <a:effectLst/>
                          <a:latin typeface="+mj-lt"/>
                          <a:cs typeface="Times New Roman" panose="02020603050405020304" pitchFamily="18" charset="0"/>
                        </a:rPr>
                        <a:t>AAV 2, 8</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6256819"/>
                  </a:ext>
                </a:extLst>
              </a:tr>
              <a:tr h="411480">
                <a:tc>
                  <a:txBody>
                    <a:bodyPr/>
                    <a:lstStyle/>
                    <a:p>
                      <a:pPr algn="l" fontAlgn="ctr"/>
                      <a:r>
                        <a:rPr lang="sl-SI" sz="1200" b="1" i="0" u="none" strike="noStrike" dirty="0">
                          <a:solidFill>
                            <a:srgbClr val="000000"/>
                          </a:solidFill>
                          <a:effectLst/>
                          <a:latin typeface="+mj-lt"/>
                          <a:cs typeface="Times New Roman" panose="02020603050405020304" pitchFamily="18" charset="0"/>
                        </a:rPr>
                        <a:t>Loading </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ctr"/>
                      <a:r>
                        <a:rPr lang="en-GB" sz="1200" b="0" i="0" u="none" strike="noStrike" dirty="0">
                          <a:solidFill>
                            <a:srgbClr val="000000"/>
                          </a:solidFill>
                          <a:effectLst/>
                          <a:latin typeface="+mj-lt"/>
                          <a:cs typeface="Times New Roman" panose="02020603050405020304" pitchFamily="18" charset="0"/>
                        </a:rPr>
                        <a:t>At low conductivity </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dirty="0"/>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dirty="0"/>
                    </a:p>
                  </a:txBody>
                  <a:tcPr marL="5289" marR="5289" marT="52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910477"/>
                  </a:ext>
                </a:extLst>
              </a:tr>
              <a:tr h="427805">
                <a:tc>
                  <a:txBody>
                    <a:bodyPr/>
                    <a:lstStyle/>
                    <a:p>
                      <a:pPr algn="l" fontAlgn="ctr"/>
                      <a:r>
                        <a:rPr lang="sl-SI" sz="1200" b="1" i="0" u="none" strike="noStrike">
                          <a:solidFill>
                            <a:srgbClr val="000000"/>
                          </a:solidFill>
                          <a:effectLst/>
                          <a:latin typeface="+mj-lt"/>
                          <a:cs typeface="Times New Roman" panose="02020603050405020304" pitchFamily="18" charset="0"/>
                        </a:rPr>
                        <a:t>Binding capacities</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ctr"/>
                      <a:r>
                        <a:rPr lang="en-GB" sz="1200" b="0" i="0" u="none" strike="noStrike" dirty="0">
                          <a:solidFill>
                            <a:srgbClr val="000000"/>
                          </a:solidFill>
                          <a:effectLst/>
                          <a:latin typeface="+mj-lt"/>
                          <a:cs typeface="Times New Roman" panose="02020603050405020304" pitchFamily="18" charset="0"/>
                        </a:rPr>
                        <a:t>Up to  5E+14 </a:t>
                      </a:r>
                      <a:r>
                        <a:rPr lang="en-GB" sz="1200" b="0" i="0" u="none" strike="noStrike" dirty="0" err="1">
                          <a:solidFill>
                            <a:srgbClr val="000000"/>
                          </a:solidFill>
                          <a:effectLst/>
                          <a:latin typeface="+mj-lt"/>
                          <a:cs typeface="Times New Roman" panose="02020603050405020304" pitchFamily="18" charset="0"/>
                        </a:rPr>
                        <a:t>vp</a:t>
                      </a:r>
                      <a:r>
                        <a:rPr lang="en-GB" sz="1200" b="0" i="0" u="none" strike="noStrike" dirty="0">
                          <a:solidFill>
                            <a:srgbClr val="000000"/>
                          </a:solidFill>
                          <a:effectLst/>
                          <a:latin typeface="+mj-lt"/>
                          <a:cs typeface="Times New Roman" panose="02020603050405020304" pitchFamily="18" charset="0"/>
                        </a:rPr>
                        <a:t>/ml column</a:t>
                      </a:r>
                    </a:p>
                  </a:txBody>
                  <a:tcPr marL="5289" marR="5289" marT="5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SI"/>
                    </a:p>
                  </a:txBody>
                  <a:tcPr/>
                </a:tc>
                <a:tc hMerge="1">
                  <a:txBody>
                    <a:bodyPr/>
                    <a:lstStyle/>
                    <a:p>
                      <a:endParaRPr lang="en-SI"/>
                    </a:p>
                  </a:txBody>
                  <a:tcPr/>
                </a:tc>
                <a:extLst>
                  <a:ext uri="{0D108BD9-81ED-4DB2-BD59-A6C34878D82A}">
                    <a16:rowId xmlns:a16="http://schemas.microsoft.com/office/drawing/2014/main" val="211598923"/>
                  </a:ext>
                </a:extLst>
              </a:tr>
            </a:tbl>
          </a:graphicData>
        </a:graphic>
      </p:graphicFrame>
      <p:graphicFrame>
        <p:nvGraphicFramePr>
          <p:cNvPr id="26" name="Chart 25">
            <a:extLst>
              <a:ext uri="{FF2B5EF4-FFF2-40B4-BE49-F238E27FC236}">
                <a16:creationId xmlns:a16="http://schemas.microsoft.com/office/drawing/2014/main" id="{4DA7053B-F7DE-4389-9C34-05D0856579D0}"/>
              </a:ext>
            </a:extLst>
          </p:cNvPr>
          <p:cNvGraphicFramePr>
            <a:graphicFrameLocks/>
          </p:cNvGraphicFramePr>
          <p:nvPr>
            <p:extLst>
              <p:ext uri="{D42A27DB-BD31-4B8C-83A1-F6EECF244321}">
                <p14:modId xmlns:p14="http://schemas.microsoft.com/office/powerpoint/2010/main" val="1545512210"/>
              </p:ext>
            </p:extLst>
          </p:nvPr>
        </p:nvGraphicFramePr>
        <p:xfrm>
          <a:off x="1275346" y="23628465"/>
          <a:ext cx="6108094" cy="3422040"/>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platzhalter 31">
            <a:extLst>
              <a:ext uri="{FF2B5EF4-FFF2-40B4-BE49-F238E27FC236}">
                <a16:creationId xmlns:a16="http://schemas.microsoft.com/office/drawing/2014/main" id="{CEA3994B-6BA2-279E-096E-ACD9752CBA30}"/>
              </a:ext>
            </a:extLst>
          </p:cNvPr>
          <p:cNvSpPr txBox="1">
            <a:spLocks/>
          </p:cNvSpPr>
          <p:nvPr/>
        </p:nvSpPr>
        <p:spPr>
          <a:xfrm>
            <a:off x="909053" y="12923875"/>
            <a:ext cx="9460988" cy="464358"/>
          </a:xfrm>
          <a:prstGeom prst="rect">
            <a:avLst/>
          </a:prstGeom>
          <a:noFill/>
        </p:spPr>
        <p:txBody>
          <a:bodyPr vert="horz" lIns="0" tIns="0" rIns="0" bIns="0" rtlCol="0">
            <a:noAutofit/>
          </a:bodyPr>
          <a:lstStyle>
            <a:lvl1pPr marL="0" indent="0" algn="l" defTabSz="1603766" rtl="0" eaLnBrk="1" latinLnBrk="0" hangingPunct="1">
              <a:lnSpc>
                <a:spcPts val="3670"/>
              </a:lnSpc>
              <a:spcBef>
                <a:spcPts val="0"/>
              </a:spcBef>
              <a:spcAft>
                <a:spcPts val="0"/>
              </a:spcAft>
              <a:buSzPct val="80000"/>
              <a:buFont typeface="Wingdings" panose="05000000000000000000" pitchFamily="2" charset="2"/>
              <a:buNone/>
              <a:defRPr lang="de-DE" sz="2820" b="0" kern="1200" dirty="0" smtClean="0">
                <a:solidFill>
                  <a:schemeClr val="tx1"/>
                </a:solidFill>
                <a:latin typeface="+mn-lt"/>
                <a:ea typeface="+mn-ea"/>
                <a:cs typeface="+mn-cs"/>
              </a:defRPr>
            </a:lvl1pPr>
            <a:lvl2pPr marL="182563"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2pPr>
            <a:lvl3pPr marL="357187"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3pPr>
            <a:lvl4pPr marL="539750"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4pPr>
            <a:lvl5pPr marL="714375"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r>
              <a:rPr lang="en-US" dirty="0"/>
              <a:t>2. Polishing columns’ characteristics</a:t>
            </a:r>
          </a:p>
        </p:txBody>
      </p:sp>
      <p:sp>
        <p:nvSpPr>
          <p:cNvPr id="46" name="Textplatzhalter 30">
            <a:extLst>
              <a:ext uri="{FF2B5EF4-FFF2-40B4-BE49-F238E27FC236}">
                <a16:creationId xmlns:a16="http://schemas.microsoft.com/office/drawing/2014/main" id="{59AD63C5-19A2-4CAB-FB74-1C4F16F773F3}"/>
              </a:ext>
            </a:extLst>
          </p:cNvPr>
          <p:cNvSpPr txBox="1">
            <a:spLocks/>
          </p:cNvSpPr>
          <p:nvPr/>
        </p:nvSpPr>
        <p:spPr>
          <a:xfrm>
            <a:off x="876858" y="17746790"/>
            <a:ext cx="8947424" cy="232409"/>
          </a:xfrm>
          <a:prstGeom prst="rect">
            <a:avLst/>
          </a:prstGeom>
          <a:noFill/>
        </p:spPr>
        <p:txBody>
          <a:bodyPr vert="horz" lIns="0" tIns="0" rIns="0" bIns="0" rtlCol="0">
            <a:noAutofit/>
          </a:bodyPr>
          <a:lstStyle>
            <a:lvl1pPr marL="182563"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lang="de-DE" sz="1410" b="0" kern="1200" dirty="0" smtClean="0">
                <a:solidFill>
                  <a:schemeClr val="tx1"/>
                </a:solidFill>
                <a:latin typeface="+mn-lt"/>
                <a:ea typeface="+mn-ea"/>
                <a:cs typeface="+mn-cs"/>
              </a:defRPr>
            </a:lvl1pPr>
            <a:lvl2pPr marL="357188"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2pPr>
            <a:lvl3pPr marL="539750"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3pPr>
            <a:lvl4pPr marL="714375"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4pPr>
            <a:lvl5pPr marL="896938"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marL="0" indent="0">
              <a:buNone/>
            </a:pPr>
            <a:r>
              <a:rPr lang="en-US" sz="1130" dirty="0">
                <a:latin typeface="TT Norms Pro Normal" panose="020B0604020202020204" charset="0"/>
              </a:rPr>
              <a:t>Table 1: Comparison between three polishing columns. </a:t>
            </a:r>
          </a:p>
        </p:txBody>
      </p:sp>
      <p:sp>
        <p:nvSpPr>
          <p:cNvPr id="47" name="Textplatzhalter 30">
            <a:extLst>
              <a:ext uri="{FF2B5EF4-FFF2-40B4-BE49-F238E27FC236}">
                <a16:creationId xmlns:a16="http://schemas.microsoft.com/office/drawing/2014/main" id="{802422C2-61C8-EA18-3C60-58B83CD761F9}"/>
              </a:ext>
            </a:extLst>
          </p:cNvPr>
          <p:cNvSpPr txBox="1">
            <a:spLocks/>
          </p:cNvSpPr>
          <p:nvPr/>
        </p:nvSpPr>
        <p:spPr>
          <a:xfrm>
            <a:off x="909054" y="27133520"/>
            <a:ext cx="19457675" cy="464358"/>
          </a:xfrm>
          <a:prstGeom prst="rect">
            <a:avLst/>
          </a:prstGeom>
          <a:noFill/>
        </p:spPr>
        <p:txBody>
          <a:bodyPr vert="horz" lIns="0" tIns="0" rIns="0" bIns="0" rtlCol="0">
            <a:noAutofit/>
          </a:bodyPr>
          <a:lstStyle>
            <a:lvl1pPr marL="182563"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lang="de-DE" sz="1410" b="0" kern="1200" dirty="0" smtClean="0">
                <a:solidFill>
                  <a:schemeClr val="tx1"/>
                </a:solidFill>
                <a:latin typeface="+mn-lt"/>
                <a:ea typeface="+mn-ea"/>
                <a:cs typeface="+mn-cs"/>
              </a:defRPr>
            </a:lvl1pPr>
            <a:lvl2pPr marL="357188"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2pPr>
            <a:lvl3pPr marL="539750"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3pPr>
            <a:lvl4pPr marL="714375"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4pPr>
            <a:lvl5pPr marL="896938"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marL="0" indent="0">
              <a:buNone/>
            </a:pPr>
            <a:r>
              <a:rPr lang="en-US" sz="1130" dirty="0">
                <a:latin typeface="TT Norms Pro Normal" panose="020B0604020202020204" charset="0"/>
              </a:rPr>
              <a:t>Figure 3:  A)  Recovery in main elution polishing fraction  calculated to SO3 eluate  analyzed by three different orthogonal analytics (</a:t>
            </a:r>
            <a:r>
              <a:rPr lang="en-US" sz="1130" dirty="0" err="1">
                <a:latin typeface="TT Norms Pro Normal" panose="020B0604020202020204" charset="0"/>
              </a:rPr>
              <a:t>dPCR</a:t>
            </a:r>
            <a:r>
              <a:rPr lang="en-US" sz="1130" dirty="0">
                <a:latin typeface="TT Norms Pro Normal" panose="020B0604020202020204" charset="0"/>
              </a:rPr>
              <a:t>, MP, </a:t>
            </a:r>
            <a:r>
              <a:rPr lang="en-US" sz="1130" dirty="0" err="1">
                <a:latin typeface="TT Norms Pro Normal" panose="020B0604020202020204" charset="0"/>
              </a:rPr>
              <a:t>PATfix</a:t>
            </a:r>
            <a:r>
              <a:rPr lang="en-US" sz="1130" dirty="0">
                <a:latin typeface="TT Norms Pro Normal" panose="020B0604020202020204" charset="0"/>
              </a:rPr>
              <a:t> AEX); B)  Full enrichment in main polishing elution fractions measured by three orthogonal analytics (MP, </a:t>
            </a:r>
            <a:r>
              <a:rPr lang="en-US" sz="1130" dirty="0" err="1">
                <a:latin typeface="TT Norms Pro Normal" panose="020B0604020202020204" charset="0"/>
              </a:rPr>
              <a:t>PATfix</a:t>
            </a:r>
            <a:r>
              <a:rPr lang="en-US" sz="1130" dirty="0">
                <a:latin typeface="TT Norms Pro Normal" panose="020B0604020202020204" charset="0"/>
              </a:rPr>
              <a:t> AEX and UC-</a:t>
            </a:r>
            <a:r>
              <a:rPr lang="en-US" sz="1130" dirty="0" err="1">
                <a:latin typeface="TT Norms Pro Normal" panose="020B0604020202020204" charset="0"/>
              </a:rPr>
              <a:t>PATfix</a:t>
            </a:r>
            <a:r>
              <a:rPr lang="en-US" sz="1130" dirty="0">
                <a:latin typeface="TT Norms Pro Normal" panose="020B0604020202020204" charset="0"/>
              </a:rPr>
              <a:t>). C) % removal of protein impurities and </a:t>
            </a:r>
            <a:r>
              <a:rPr lang="en-US" sz="1130" dirty="0" err="1">
                <a:latin typeface="TT Norms Pro Normal" panose="020B0604020202020204" charset="0"/>
              </a:rPr>
              <a:t>hcDNA</a:t>
            </a:r>
            <a:r>
              <a:rPr lang="en-US" sz="1130" dirty="0">
                <a:latin typeface="TT Norms Pro Normal" panose="020B0604020202020204" charset="0"/>
              </a:rPr>
              <a:t> during the polishing step normalized to 1E+13 vg for all three columns.  </a:t>
            </a:r>
          </a:p>
        </p:txBody>
      </p:sp>
      <p:sp>
        <p:nvSpPr>
          <p:cNvPr id="48" name="TextBox 47">
            <a:extLst>
              <a:ext uri="{FF2B5EF4-FFF2-40B4-BE49-F238E27FC236}">
                <a16:creationId xmlns:a16="http://schemas.microsoft.com/office/drawing/2014/main" id="{3B62F00F-52CC-0E3D-6BD7-712C66189A7C}"/>
              </a:ext>
            </a:extLst>
          </p:cNvPr>
          <p:cNvSpPr txBox="1"/>
          <p:nvPr/>
        </p:nvSpPr>
        <p:spPr>
          <a:xfrm>
            <a:off x="1711622" y="23612296"/>
            <a:ext cx="914400" cy="914400"/>
          </a:xfrm>
          <a:prstGeom prst="rect">
            <a:avLst/>
          </a:prstGeom>
        </p:spPr>
        <p:txBody>
          <a:bodyPr vert="horz" wrap="none" lIns="0" tIns="0" rIns="0" bIns="0" rtlCol="0">
            <a:noAutofit/>
          </a:bodyPr>
          <a:lstStyle/>
          <a:p>
            <a:pPr algn="l"/>
            <a:r>
              <a:rPr lang="en-GB" sz="2000" b="1" noProof="0" dirty="0"/>
              <a:t>A</a:t>
            </a:r>
            <a:endParaRPr lang="en-SI" sz="2000" b="1" noProof="0" dirty="0"/>
          </a:p>
        </p:txBody>
      </p:sp>
      <p:graphicFrame>
        <p:nvGraphicFramePr>
          <p:cNvPr id="50" name="Chart 49">
            <a:extLst>
              <a:ext uri="{FF2B5EF4-FFF2-40B4-BE49-F238E27FC236}">
                <a16:creationId xmlns:a16="http://schemas.microsoft.com/office/drawing/2014/main" id="{E476F4B2-6DC6-4F7C-B450-9D9DA7D068BB}"/>
              </a:ext>
            </a:extLst>
          </p:cNvPr>
          <p:cNvGraphicFramePr>
            <a:graphicFrameLocks/>
          </p:cNvGraphicFramePr>
          <p:nvPr>
            <p:extLst>
              <p:ext uri="{D42A27DB-BD31-4B8C-83A1-F6EECF244321}">
                <p14:modId xmlns:p14="http://schemas.microsoft.com/office/powerpoint/2010/main" val="3571285918"/>
              </p:ext>
            </p:extLst>
          </p:nvPr>
        </p:nvGraphicFramePr>
        <p:xfrm>
          <a:off x="7652236" y="23625763"/>
          <a:ext cx="6108094" cy="3424742"/>
        </p:xfrm>
        <a:graphic>
          <a:graphicData uri="http://schemas.openxmlformats.org/drawingml/2006/chart">
            <c:chart xmlns:c="http://schemas.openxmlformats.org/drawingml/2006/chart" xmlns:r="http://schemas.openxmlformats.org/officeDocument/2006/relationships" r:id="rId5"/>
          </a:graphicData>
        </a:graphic>
      </p:graphicFrame>
      <p:sp>
        <p:nvSpPr>
          <p:cNvPr id="52" name="Rectangle 51">
            <a:extLst>
              <a:ext uri="{FF2B5EF4-FFF2-40B4-BE49-F238E27FC236}">
                <a16:creationId xmlns:a16="http://schemas.microsoft.com/office/drawing/2014/main" id="{0948988A-B7FB-3EE3-C64E-A4835523BE7A}"/>
              </a:ext>
            </a:extLst>
          </p:cNvPr>
          <p:cNvSpPr/>
          <p:nvPr/>
        </p:nvSpPr>
        <p:spPr>
          <a:xfrm>
            <a:off x="7235324" y="19609638"/>
            <a:ext cx="622300" cy="9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SI" dirty="0" err="1">
              <a:solidFill>
                <a:schemeClr val="tx1"/>
              </a:solidFill>
            </a:endParaRPr>
          </a:p>
        </p:txBody>
      </p:sp>
      <p:sp>
        <p:nvSpPr>
          <p:cNvPr id="53" name="Rectangle 52">
            <a:extLst>
              <a:ext uri="{FF2B5EF4-FFF2-40B4-BE49-F238E27FC236}">
                <a16:creationId xmlns:a16="http://schemas.microsoft.com/office/drawing/2014/main" id="{E1C602EE-8575-AEB2-27A7-58B386FF7AF4}"/>
              </a:ext>
            </a:extLst>
          </p:cNvPr>
          <p:cNvSpPr/>
          <p:nvPr/>
        </p:nvSpPr>
        <p:spPr>
          <a:xfrm>
            <a:off x="6059321" y="19575598"/>
            <a:ext cx="622300" cy="9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SI" dirty="0" err="1">
              <a:solidFill>
                <a:schemeClr val="tx1"/>
              </a:solidFill>
            </a:endParaRPr>
          </a:p>
        </p:txBody>
      </p:sp>
      <p:sp>
        <p:nvSpPr>
          <p:cNvPr id="58" name="Textplatzhalter 31">
            <a:extLst>
              <a:ext uri="{FF2B5EF4-FFF2-40B4-BE49-F238E27FC236}">
                <a16:creationId xmlns:a16="http://schemas.microsoft.com/office/drawing/2014/main" id="{C3D161C5-670D-5542-A416-CCE0380EE93B}"/>
              </a:ext>
            </a:extLst>
          </p:cNvPr>
          <p:cNvSpPr txBox="1">
            <a:spLocks/>
          </p:cNvSpPr>
          <p:nvPr/>
        </p:nvSpPr>
        <p:spPr>
          <a:xfrm>
            <a:off x="866041" y="18054668"/>
            <a:ext cx="9504000" cy="464358"/>
          </a:xfrm>
          <a:prstGeom prst="rect">
            <a:avLst/>
          </a:prstGeom>
          <a:noFill/>
        </p:spPr>
        <p:txBody>
          <a:bodyPr vert="horz" lIns="0" tIns="0" rIns="0" bIns="0" rtlCol="0">
            <a:noAutofit/>
          </a:bodyPr>
          <a:lstStyle>
            <a:lvl1pPr marL="0" indent="0" algn="l" defTabSz="1603766" rtl="0" eaLnBrk="1" latinLnBrk="0" hangingPunct="1">
              <a:lnSpc>
                <a:spcPts val="3670"/>
              </a:lnSpc>
              <a:spcBef>
                <a:spcPts val="0"/>
              </a:spcBef>
              <a:spcAft>
                <a:spcPts val="0"/>
              </a:spcAft>
              <a:buSzPct val="80000"/>
              <a:buFont typeface="Wingdings" panose="05000000000000000000" pitchFamily="2" charset="2"/>
              <a:buNone/>
              <a:defRPr lang="de-DE" sz="2820" b="0" kern="1200" dirty="0" smtClean="0">
                <a:solidFill>
                  <a:schemeClr val="tx1"/>
                </a:solidFill>
                <a:latin typeface="+mn-lt"/>
                <a:ea typeface="+mn-ea"/>
                <a:cs typeface="+mn-cs"/>
              </a:defRPr>
            </a:lvl1pPr>
            <a:lvl2pPr marL="182563"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2pPr>
            <a:lvl3pPr marL="357187"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3pPr>
            <a:lvl4pPr marL="539750"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4pPr>
            <a:lvl5pPr marL="714375" indent="0" algn="l" defTabSz="1603766" rtl="0" eaLnBrk="1" latinLnBrk="0" hangingPunct="1">
              <a:lnSpc>
                <a:spcPts val="1830"/>
              </a:lnSpc>
              <a:spcBef>
                <a:spcPts val="0"/>
              </a:spcBef>
              <a:spcAft>
                <a:spcPts val="400"/>
              </a:spcAft>
              <a:buSzPct val="80000"/>
              <a:buFont typeface="Wingdings" panose="05000000000000000000" pitchFamily="2" charset="2"/>
              <a:buNone/>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r>
              <a:rPr lang="en-US" dirty="0"/>
              <a:t>3. Results: Chromatograms</a:t>
            </a:r>
          </a:p>
        </p:txBody>
      </p:sp>
      <p:pic>
        <p:nvPicPr>
          <p:cNvPr id="59" name="Picture 58">
            <a:extLst>
              <a:ext uri="{FF2B5EF4-FFF2-40B4-BE49-F238E27FC236}">
                <a16:creationId xmlns:a16="http://schemas.microsoft.com/office/drawing/2014/main" id="{6393CB02-70A6-B208-7301-67C045E08C44}"/>
              </a:ext>
            </a:extLst>
          </p:cNvPr>
          <p:cNvPicPr>
            <a:picLocks noChangeAspect="1"/>
          </p:cNvPicPr>
          <p:nvPr/>
        </p:nvPicPr>
        <p:blipFill>
          <a:blip r:embed="rId6"/>
          <a:stretch>
            <a:fillRect/>
          </a:stretch>
        </p:blipFill>
        <p:spPr>
          <a:xfrm>
            <a:off x="14153792" y="18694427"/>
            <a:ext cx="6227974" cy="3960000"/>
          </a:xfrm>
          <a:prstGeom prst="rect">
            <a:avLst/>
          </a:prstGeom>
        </p:spPr>
      </p:pic>
      <p:pic>
        <p:nvPicPr>
          <p:cNvPr id="60" name="Picture 59" descr="A graph showing a number of objects&#10;&#10;AI-generated content may be incorrect.">
            <a:extLst>
              <a:ext uri="{FF2B5EF4-FFF2-40B4-BE49-F238E27FC236}">
                <a16:creationId xmlns:a16="http://schemas.microsoft.com/office/drawing/2014/main" id="{2EF9A728-1122-7F37-2861-7E88775658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351" y="18705054"/>
            <a:ext cx="6227973" cy="4000999"/>
          </a:xfrm>
          <a:prstGeom prst="rect">
            <a:avLst/>
          </a:prstGeom>
        </p:spPr>
      </p:pic>
      <p:pic>
        <p:nvPicPr>
          <p:cNvPr id="63" name="Picture 62">
            <a:extLst>
              <a:ext uri="{FF2B5EF4-FFF2-40B4-BE49-F238E27FC236}">
                <a16:creationId xmlns:a16="http://schemas.microsoft.com/office/drawing/2014/main" id="{BB00BAD7-512E-4255-0FFF-5F165CE9C497}"/>
              </a:ext>
            </a:extLst>
          </p:cNvPr>
          <p:cNvPicPr>
            <a:picLocks noChangeAspect="1"/>
          </p:cNvPicPr>
          <p:nvPr/>
        </p:nvPicPr>
        <p:blipFill>
          <a:blip r:embed="rId8"/>
          <a:stretch>
            <a:fillRect/>
          </a:stretch>
        </p:blipFill>
        <p:spPr>
          <a:xfrm>
            <a:off x="7546475" y="18705055"/>
            <a:ext cx="6227974" cy="3960000"/>
          </a:xfrm>
          <a:prstGeom prst="rect">
            <a:avLst/>
          </a:prstGeom>
        </p:spPr>
      </p:pic>
      <p:sp>
        <p:nvSpPr>
          <p:cNvPr id="65" name="TextBox 64">
            <a:extLst>
              <a:ext uri="{FF2B5EF4-FFF2-40B4-BE49-F238E27FC236}">
                <a16:creationId xmlns:a16="http://schemas.microsoft.com/office/drawing/2014/main" id="{E3521FA8-4BD1-40DE-CB58-A98EC17266FD}"/>
              </a:ext>
            </a:extLst>
          </p:cNvPr>
          <p:cNvSpPr txBox="1"/>
          <p:nvPr/>
        </p:nvSpPr>
        <p:spPr>
          <a:xfrm>
            <a:off x="3206937" y="18686978"/>
            <a:ext cx="914400" cy="914400"/>
          </a:xfrm>
          <a:prstGeom prst="rect">
            <a:avLst/>
          </a:prstGeom>
        </p:spPr>
        <p:txBody>
          <a:bodyPr vert="horz" wrap="none" lIns="0" tIns="0" rIns="0" bIns="0" rtlCol="0">
            <a:noAutofit/>
          </a:bodyPr>
          <a:lstStyle/>
          <a:p>
            <a:r>
              <a:rPr lang="en-GB" sz="1400" dirty="0" err="1"/>
              <a:t>CIMmultus</a:t>
            </a:r>
            <a:r>
              <a:rPr lang="en-GB" sz="1400" dirty="0"/>
              <a:t> QA HR</a:t>
            </a:r>
            <a:endParaRPr lang="en-SI" sz="1400" noProof="0" dirty="0"/>
          </a:p>
        </p:txBody>
      </p:sp>
      <p:sp>
        <p:nvSpPr>
          <p:cNvPr id="66" name="TextBox 65">
            <a:extLst>
              <a:ext uri="{FF2B5EF4-FFF2-40B4-BE49-F238E27FC236}">
                <a16:creationId xmlns:a16="http://schemas.microsoft.com/office/drawing/2014/main" id="{0F223EC0-DC01-7A45-751E-47289233E1B7}"/>
              </a:ext>
            </a:extLst>
          </p:cNvPr>
          <p:cNvSpPr txBox="1"/>
          <p:nvPr/>
        </p:nvSpPr>
        <p:spPr>
          <a:xfrm>
            <a:off x="9710996" y="18693638"/>
            <a:ext cx="914400" cy="914400"/>
          </a:xfrm>
          <a:prstGeom prst="rect">
            <a:avLst/>
          </a:prstGeom>
        </p:spPr>
        <p:txBody>
          <a:bodyPr vert="horz" wrap="none" lIns="0" tIns="0" rIns="0" bIns="0" rtlCol="0">
            <a:noAutofit/>
          </a:bodyPr>
          <a:lstStyle/>
          <a:p>
            <a:r>
              <a:rPr lang="en-GB" sz="1400" dirty="0" err="1"/>
              <a:t>CIMmultus</a:t>
            </a:r>
            <a:r>
              <a:rPr lang="en-GB" sz="1400" dirty="0"/>
              <a:t> </a:t>
            </a:r>
            <a:r>
              <a:rPr lang="en-GB" sz="1400" dirty="0" err="1"/>
              <a:t>PrimaT</a:t>
            </a:r>
            <a:endParaRPr lang="en-SI" sz="1400" noProof="0" dirty="0"/>
          </a:p>
        </p:txBody>
      </p:sp>
      <p:sp>
        <p:nvSpPr>
          <p:cNvPr id="67" name="TextBox 66">
            <a:extLst>
              <a:ext uri="{FF2B5EF4-FFF2-40B4-BE49-F238E27FC236}">
                <a16:creationId xmlns:a16="http://schemas.microsoft.com/office/drawing/2014/main" id="{AFF1B447-349B-8884-C0EF-650436AAF7B9}"/>
              </a:ext>
            </a:extLst>
          </p:cNvPr>
          <p:cNvSpPr txBox="1"/>
          <p:nvPr/>
        </p:nvSpPr>
        <p:spPr>
          <a:xfrm>
            <a:off x="16431406" y="18726084"/>
            <a:ext cx="914400" cy="914400"/>
          </a:xfrm>
          <a:prstGeom prst="rect">
            <a:avLst/>
          </a:prstGeom>
        </p:spPr>
        <p:txBody>
          <a:bodyPr vert="horz" wrap="none" lIns="0" tIns="0" rIns="0" bIns="0" rtlCol="0">
            <a:noAutofit/>
          </a:bodyPr>
          <a:lstStyle/>
          <a:p>
            <a:r>
              <a:rPr lang="en-GB" sz="1400" dirty="0" err="1"/>
              <a:t>CIMmultus</a:t>
            </a:r>
            <a:r>
              <a:rPr lang="en-GB" sz="1400" dirty="0"/>
              <a:t> </a:t>
            </a:r>
            <a:r>
              <a:rPr lang="en-GB" sz="1400" dirty="0" err="1"/>
              <a:t>PrimaS</a:t>
            </a:r>
            <a:endParaRPr lang="en-SI" sz="1400" noProof="0" dirty="0"/>
          </a:p>
        </p:txBody>
      </p:sp>
      <p:sp>
        <p:nvSpPr>
          <p:cNvPr id="68" name="Rectangle 67">
            <a:extLst>
              <a:ext uri="{FF2B5EF4-FFF2-40B4-BE49-F238E27FC236}">
                <a16:creationId xmlns:a16="http://schemas.microsoft.com/office/drawing/2014/main" id="{B6AFEC9B-288A-63AA-AF05-609F1E30A1F0}"/>
              </a:ext>
            </a:extLst>
          </p:cNvPr>
          <p:cNvSpPr/>
          <p:nvPr/>
        </p:nvSpPr>
        <p:spPr>
          <a:xfrm>
            <a:off x="5618041" y="19281916"/>
            <a:ext cx="329372" cy="30136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SI" dirty="0" err="1">
              <a:solidFill>
                <a:schemeClr val="tx1"/>
              </a:solidFill>
            </a:endParaRPr>
          </a:p>
        </p:txBody>
      </p:sp>
      <p:sp>
        <p:nvSpPr>
          <p:cNvPr id="69" name="Rectangle 68">
            <a:extLst>
              <a:ext uri="{FF2B5EF4-FFF2-40B4-BE49-F238E27FC236}">
                <a16:creationId xmlns:a16="http://schemas.microsoft.com/office/drawing/2014/main" id="{238FDB8C-5BFD-05F0-1E1B-7F20A154CD73}"/>
              </a:ext>
            </a:extLst>
          </p:cNvPr>
          <p:cNvSpPr/>
          <p:nvPr/>
        </p:nvSpPr>
        <p:spPr>
          <a:xfrm>
            <a:off x="11675725" y="19281916"/>
            <a:ext cx="329372" cy="30136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SI" dirty="0" err="1">
              <a:solidFill>
                <a:schemeClr val="tx1"/>
              </a:solidFill>
            </a:endParaRPr>
          </a:p>
        </p:txBody>
      </p:sp>
      <p:sp>
        <p:nvSpPr>
          <p:cNvPr id="70" name="Rectangle 69">
            <a:extLst>
              <a:ext uri="{FF2B5EF4-FFF2-40B4-BE49-F238E27FC236}">
                <a16:creationId xmlns:a16="http://schemas.microsoft.com/office/drawing/2014/main" id="{C390A62B-62DC-2DA1-86C1-1FD3444B9695}"/>
              </a:ext>
            </a:extLst>
          </p:cNvPr>
          <p:cNvSpPr/>
          <p:nvPr/>
        </p:nvSpPr>
        <p:spPr>
          <a:xfrm>
            <a:off x="17992677" y="19222172"/>
            <a:ext cx="241795" cy="30136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SI" dirty="0" err="1">
              <a:solidFill>
                <a:schemeClr val="tx1"/>
              </a:solidFill>
            </a:endParaRPr>
          </a:p>
        </p:txBody>
      </p:sp>
      <p:sp>
        <p:nvSpPr>
          <p:cNvPr id="71" name="Textplatzhalter 30">
            <a:extLst>
              <a:ext uri="{FF2B5EF4-FFF2-40B4-BE49-F238E27FC236}">
                <a16:creationId xmlns:a16="http://schemas.microsoft.com/office/drawing/2014/main" id="{D85A0C14-71AD-F0B0-783D-5374F6EDF8B3}"/>
              </a:ext>
            </a:extLst>
          </p:cNvPr>
          <p:cNvSpPr txBox="1">
            <a:spLocks/>
          </p:cNvSpPr>
          <p:nvPr/>
        </p:nvSpPr>
        <p:spPr>
          <a:xfrm>
            <a:off x="909221" y="22777318"/>
            <a:ext cx="19082753" cy="236483"/>
          </a:xfrm>
          <a:prstGeom prst="rect">
            <a:avLst/>
          </a:prstGeom>
          <a:noFill/>
        </p:spPr>
        <p:txBody>
          <a:bodyPr vert="horz" lIns="0" tIns="0" rIns="0" bIns="0" rtlCol="0">
            <a:noAutofit/>
          </a:bodyPr>
          <a:lstStyle>
            <a:lvl1pPr marL="182563"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lang="de-DE" sz="1410" b="0" kern="1200" dirty="0" smtClean="0">
                <a:solidFill>
                  <a:schemeClr val="tx1"/>
                </a:solidFill>
                <a:latin typeface="+mn-lt"/>
                <a:ea typeface="+mn-ea"/>
                <a:cs typeface="+mn-cs"/>
              </a:defRPr>
            </a:lvl1pPr>
            <a:lvl2pPr marL="357188"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2pPr>
            <a:lvl3pPr marL="539750"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3pPr>
            <a:lvl4pPr marL="714375" indent="-174625"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4pPr>
            <a:lvl5pPr marL="896938" indent="-182563" algn="l" defTabSz="1603766" rtl="0" eaLnBrk="1" latinLnBrk="0" hangingPunct="1">
              <a:lnSpc>
                <a:spcPts val="1830"/>
              </a:lnSpc>
              <a:spcBef>
                <a:spcPts val="0"/>
              </a:spcBef>
              <a:spcAft>
                <a:spcPts val="400"/>
              </a:spcAft>
              <a:buSzPct val="80000"/>
              <a:buFont typeface="Wingdings" panose="05000000000000000000" pitchFamily="2" charset="2"/>
              <a:buChar char="§"/>
              <a:defRPr sz="1410" b="0" kern="1200">
                <a:solidFill>
                  <a:schemeClr val="tx1"/>
                </a:solidFill>
                <a:latin typeface="+mj-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a:lstStyle>
          <a:p>
            <a:pPr marL="0" indent="0">
              <a:buNone/>
            </a:pPr>
            <a:r>
              <a:rPr lang="en-US" sz="1130" dirty="0">
                <a:latin typeface="TT Norms Pro Normal" panose="020B0604020202020204" charset="0"/>
              </a:rPr>
              <a:t>Figure 2: </a:t>
            </a:r>
            <a:r>
              <a:rPr lang="en-GB" sz="1130" dirty="0">
                <a:latin typeface="TT Norms Pro Normal" panose="020B0604020202020204" charset="0"/>
              </a:rPr>
              <a:t>Chromatograms for each polishing column, with the main full elution fractions indicated in black. The red solid line represents UV260, the blue line represents UV280, the black dashed line indicates conductivity, and the pink dashed line corresponds to </a:t>
            </a:r>
            <a:r>
              <a:rPr lang="en-GB" sz="1130" dirty="0" err="1">
                <a:latin typeface="TT Norms Pro Normal" panose="020B0604020202020204" charset="0"/>
              </a:rPr>
              <a:t>pH.</a:t>
            </a:r>
            <a:r>
              <a:rPr lang="en-US" sz="1130" dirty="0">
                <a:latin typeface="TT Norms Pro Normal" panose="020B0604020202020204" charset="0"/>
              </a:rPr>
              <a:t> </a:t>
            </a:r>
          </a:p>
        </p:txBody>
      </p:sp>
      <p:graphicFrame>
        <p:nvGraphicFramePr>
          <p:cNvPr id="2" name="Chart 1">
            <a:extLst>
              <a:ext uri="{FF2B5EF4-FFF2-40B4-BE49-F238E27FC236}">
                <a16:creationId xmlns:a16="http://schemas.microsoft.com/office/drawing/2014/main" id="{A8552AF6-3768-45A0-B14E-908F65BFFD6D}"/>
              </a:ext>
            </a:extLst>
          </p:cNvPr>
          <p:cNvGraphicFramePr>
            <a:graphicFrameLocks/>
          </p:cNvGraphicFramePr>
          <p:nvPr>
            <p:extLst>
              <p:ext uri="{D42A27DB-BD31-4B8C-83A1-F6EECF244321}">
                <p14:modId xmlns:p14="http://schemas.microsoft.com/office/powerpoint/2010/main" val="3043824754"/>
              </p:ext>
            </p:extLst>
          </p:nvPr>
        </p:nvGraphicFramePr>
        <p:xfrm>
          <a:off x="13985755" y="23625763"/>
          <a:ext cx="6108094" cy="3424742"/>
        </p:xfrm>
        <a:graphic>
          <a:graphicData uri="http://schemas.openxmlformats.org/drawingml/2006/chart">
            <c:chart xmlns:c="http://schemas.openxmlformats.org/drawingml/2006/chart" xmlns:r="http://schemas.openxmlformats.org/officeDocument/2006/relationships" r:id="rId9"/>
          </a:graphicData>
        </a:graphic>
      </p:graphicFrame>
      <p:sp>
        <p:nvSpPr>
          <p:cNvPr id="5" name="TextBox 4">
            <a:extLst>
              <a:ext uri="{FF2B5EF4-FFF2-40B4-BE49-F238E27FC236}">
                <a16:creationId xmlns:a16="http://schemas.microsoft.com/office/drawing/2014/main" id="{D69CDE1B-E8E9-FC0B-A0EA-178787C29FD7}"/>
              </a:ext>
            </a:extLst>
          </p:cNvPr>
          <p:cNvSpPr txBox="1"/>
          <p:nvPr/>
        </p:nvSpPr>
        <p:spPr>
          <a:xfrm>
            <a:off x="19519662" y="29369369"/>
            <a:ext cx="978375" cy="314434"/>
          </a:xfrm>
          <a:prstGeom prst="rect">
            <a:avLst/>
          </a:prstGeom>
        </p:spPr>
        <p:txBody>
          <a:bodyPr vert="horz" wrap="square" lIns="0" tIns="0" rIns="0" bIns="0" rtlCol="0">
            <a:noAutofit/>
          </a:bodyPr>
          <a:lstStyle/>
          <a:p>
            <a:pPr algn="l"/>
            <a:r>
              <a:rPr lang="en-GB" sz="1400" dirty="0"/>
              <a:t>P_2025_17</a:t>
            </a:r>
            <a:endParaRPr lang="en-GB" sz="1400" noProof="0" dirty="0"/>
          </a:p>
        </p:txBody>
      </p:sp>
      <p:pic>
        <p:nvPicPr>
          <p:cNvPr id="73" name="Picture 72">
            <a:extLst>
              <a:ext uri="{FF2B5EF4-FFF2-40B4-BE49-F238E27FC236}">
                <a16:creationId xmlns:a16="http://schemas.microsoft.com/office/drawing/2014/main" id="{3CD8449E-E1D0-6CC9-93F7-86F7F62A66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9393" y="10997793"/>
            <a:ext cx="13277482" cy="1422467"/>
          </a:xfrm>
          <a:prstGeom prst="rect">
            <a:avLst/>
          </a:prstGeom>
        </p:spPr>
      </p:pic>
    </p:spTree>
    <p:extLst>
      <p:ext uri="{BB962C8B-B14F-4D97-AF65-F5344CB8AC3E}">
        <p14:creationId xmlns:p14="http://schemas.microsoft.com/office/powerpoint/2010/main" val="3432630443"/>
      </p:ext>
    </p:extLst>
  </p:cSld>
  <p:clrMapOvr>
    <a:masterClrMapping/>
  </p:clrMapOvr>
</p:sld>
</file>

<file path=ppt/theme/theme1.xml><?xml version="1.0" encoding="utf-8"?>
<a:theme xmlns:a="http://schemas.openxmlformats.org/drawingml/2006/main" name="Sartorius">
  <a:themeElements>
    <a:clrScheme name="Sartorius">
      <a:dk1>
        <a:sysClr val="windowText" lastClr="000000"/>
      </a:dk1>
      <a:lt1>
        <a:sysClr val="window" lastClr="FFFFFF"/>
      </a:lt1>
      <a:dk2>
        <a:srgbClr val="000000"/>
      </a:dk2>
      <a:lt2>
        <a:srgbClr val="FFED00"/>
      </a:lt2>
      <a:accent1>
        <a:srgbClr val="C6C6C6"/>
      </a:accent1>
      <a:accent2>
        <a:srgbClr val="B2B2B2"/>
      </a:accent2>
      <a:accent3>
        <a:srgbClr val="9D9D9D"/>
      </a:accent3>
      <a:accent4>
        <a:srgbClr val="878787"/>
      </a:accent4>
      <a:accent5>
        <a:srgbClr val="6F6F6F"/>
      </a:accent5>
      <a:accent6>
        <a:srgbClr val="575757"/>
      </a:accent6>
      <a:hlink>
        <a:srgbClr val="000000"/>
      </a:hlink>
      <a:folHlink>
        <a:srgbClr val="000000"/>
      </a:folHlink>
    </a:clrScheme>
    <a:fontScheme name="Benutzerdefiniert 1">
      <a:majorFont>
        <a:latin typeface="TT Norms Pro Light"/>
        <a:ea typeface=""/>
        <a:cs typeface=""/>
      </a:majorFont>
      <a:minorFont>
        <a:latin typeface="TT Norm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noProof="0" dirty="0" smtClean="0"/>
        </a:defPPr>
      </a:lstStyle>
    </a:txDef>
  </a:objectDefaults>
  <a:extraClrSchemeLst/>
  <a:custClrLst>
    <a:custClr name="Grey1">
      <a:srgbClr val="C6C6C6"/>
    </a:custClr>
    <a:custClr name="Grey2">
      <a:srgbClr val="B2B2B2"/>
    </a:custClr>
    <a:custClr name="Grey3">
      <a:srgbClr val="9D9D9D"/>
    </a:custClr>
    <a:custClr name="Grey4">
      <a:srgbClr val="878787"/>
    </a:custClr>
    <a:custClr name="Grey5">
      <a:srgbClr val="6F6F6F"/>
    </a:custClr>
    <a:custClr name="Grey6">
      <a:srgbClr val="575757"/>
    </a:custClr>
    <a:custClr name="Grey7">
      <a:srgbClr val="3C3C3C"/>
    </a:custClr>
    <a:custClr name="Blank">
      <a:srgbClr val="FFFFFF"/>
    </a:custClr>
    <a:custClr name="Blank2">
      <a:srgbClr val="FFFFFF"/>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Blank3">
      <a:srgbClr val="FFFFFF"/>
    </a:custClr>
    <a:custClr name="Blank4">
      <a:srgbClr val="FFFFFF"/>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Master_16-9_Sartorius_DE_final.potx" id="{35978DA1-F4DF-43F9-9ADB-D040419D88B0}" vid="{155DF2E7-6D4D-4751-825E-8C98A682DC5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91D2E848DD094E823A107C460CF126" ma:contentTypeVersion="19" ma:contentTypeDescription="Create a new document." ma:contentTypeScope="" ma:versionID="c3293199f6827f627c10701a13c0919e">
  <xsd:schema xmlns:xsd="http://www.w3.org/2001/XMLSchema" xmlns:xs="http://www.w3.org/2001/XMLSchema" xmlns:p="http://schemas.microsoft.com/office/2006/metadata/properties" xmlns:ns1="http://schemas.microsoft.com/sharepoint/v3" xmlns:ns3="1874b1e1-c910-4dcc-80f6-ad272f49e76d" xmlns:ns4="899609bb-7f07-4030-ad82-cbdb66973c4c" targetNamespace="http://schemas.microsoft.com/office/2006/metadata/properties" ma:root="true" ma:fieldsID="737287f858e10f98469eaeaed62d255f" ns1:_="" ns3:_="" ns4:_="">
    <xsd:import namespace="http://schemas.microsoft.com/sharepoint/v3"/>
    <xsd:import namespace="1874b1e1-c910-4dcc-80f6-ad272f49e76d"/>
    <xsd:import namespace="899609bb-7f07-4030-ad82-cbdb66973c4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4b1e1-c910-4dcc-80f6-ad272f49e7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9609bb-7f07-4030-ad82-cbdb66973c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1874b1e1-c910-4dcc-80f6-ad272f49e7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C41A73-2608-4A14-9E4E-A317569A5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74b1e1-c910-4dcc-80f6-ad272f49e76d"/>
    <ds:schemaRef ds:uri="899609bb-7f07-4030-ad82-cbdb66973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CA4E10-CB5D-4E2D-A3AA-3A22C87934AF}">
  <ds:schemaRefs>
    <ds:schemaRef ds:uri="http://schemas.microsoft.com/office/2006/metadata/properties"/>
    <ds:schemaRef ds:uri="http://purl.org/dc/dcmitype/"/>
    <ds:schemaRef ds:uri="http://schemas.microsoft.com/sharepoint/v3"/>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899609bb-7f07-4030-ad82-cbdb66973c4c"/>
    <ds:schemaRef ds:uri="1874b1e1-c910-4dcc-80f6-ad272f49e76d"/>
    <ds:schemaRef ds:uri="http://purl.org/dc/terms/"/>
  </ds:schemaRefs>
</ds:datastoreItem>
</file>

<file path=customXml/itemProps3.xml><?xml version="1.0" encoding="utf-8"?>
<ds:datastoreItem xmlns:ds="http://schemas.openxmlformats.org/officeDocument/2006/customXml" ds:itemID="{B8A53B74-3714-4DFD-B87B-9CB27A7701E8}">
  <ds:schemaRefs>
    <ds:schemaRef ds:uri="http://schemas.microsoft.com/sharepoint/v3/contenttype/forms"/>
  </ds:schemaRefs>
</ds:datastoreItem>
</file>

<file path=docMetadata/LabelInfo.xml><?xml version="1.0" encoding="utf-8"?>
<clbl:labelList xmlns:clbl="http://schemas.microsoft.com/office/2020/mipLabelMetadata">
  <clbl:label id="{ee432821-41d3-4015-8400-4ae6558dd28f}" enabled="1" method="Privileged" siteId="{8c7a02b0-b409-4a14-8332-6772575f453b}" removed="0"/>
</clbl:labelList>
</file>

<file path=docProps/app.xml><?xml version="1.0" encoding="utf-8"?>
<Properties xmlns="http://schemas.openxmlformats.org/officeDocument/2006/extended-properties" xmlns:vt="http://schemas.openxmlformats.org/officeDocument/2006/docPropsVTypes">
  <Template>powerpoint-template-16-9-de-sartorius-data</Template>
  <TotalTime>1120</TotalTime>
  <Words>1227</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Wingdings</vt:lpstr>
      <vt:lpstr>TT Norms Pro</vt:lpstr>
      <vt:lpstr>TT Norms Pro Light</vt:lpstr>
      <vt:lpstr>Arial</vt:lpstr>
      <vt:lpstr>TT Norms Pro Normal</vt:lpstr>
      <vt:lpstr>Aptos</vt:lpstr>
      <vt:lpstr>Sartorius</vt:lpstr>
      <vt:lpstr>Optimizing AAV Purification: Comparative Evaluation of Three CIMmultus® Polishing Columns for Enhanced Vector Enrichment and Final Product Purity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AAV Purification: Comparative Evaluation of Three CIMmultus® Polishing Columns for Enhanced Vector Enrichment and Final Product Purity</dc:title>
  <dc:creator>Peter</dc:creator>
  <cp:lastModifiedBy>Nusdorfer, Teja</cp:lastModifiedBy>
  <cp:revision>37</cp:revision>
  <cp:lastPrinted>2023-10-03T11:54:11Z</cp:lastPrinted>
  <dcterms:created xsi:type="dcterms:W3CDTF">2020-03-04T15:08:38Z</dcterms:created>
  <dcterms:modified xsi:type="dcterms:W3CDTF">2026-06-08T10:55:11Z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0x01010050596B622A587143B7EC818D2EE0A77D|-1066762509</vt:lpwstr>
  </property>
  <property fmtid="{D5CDD505-2E9C-101B-9397-08002B2CF9AE}" pid="3" name="ContentTypeId">
    <vt:lpwstr>0x0101009E91D2E848DD094E823A107C460CF126</vt:lpwstr>
  </property>
  <property fmtid="{D5CDD505-2E9C-101B-9397-08002B2CF9AE}" pid="4" name="ItemRetentionFormula">
    <vt:lpwstr>&lt;formula id="Microsoft.Office.RecordsManagement.PolicyFeatures.Expiration.Formula.BuiltIn"&gt;&lt;number&gt;110&lt;/number&gt;&lt;property&gt;Created&lt;/property&gt;&lt;propertyId&gt;8c06beca-0777-48f7-91c7-6da68bc07b69&lt;/propertyId&gt;&lt;period&gt;days&lt;/period&gt;&lt;/formula&gt;</vt:lpwstr>
  </property>
</Properties>
</file>