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7"/>
  </p:sldMasterIdLst>
  <p:notesMasterIdLst>
    <p:notesMasterId r:id="rId77"/>
  </p:notesMasterIdLst>
  <p:handoutMasterIdLst>
    <p:handoutMasterId r:id="rId78"/>
  </p:handoutMasterIdLst>
  <p:sldIdLst>
    <p:sldId id="275" r:id="rId8"/>
    <p:sldId id="2147472503" r:id="rId9"/>
    <p:sldId id="2147473889" r:id="rId10"/>
    <p:sldId id="2147473859" r:id="rId11"/>
    <p:sldId id="2147473890" r:id="rId12"/>
    <p:sldId id="2147473891" r:id="rId13"/>
    <p:sldId id="2147473898" r:id="rId14"/>
    <p:sldId id="2147473892" r:id="rId15"/>
    <p:sldId id="2147473893" r:id="rId16"/>
    <p:sldId id="2147473894" r:id="rId17"/>
    <p:sldId id="2147473895" r:id="rId18"/>
    <p:sldId id="2147473896" r:id="rId19"/>
    <p:sldId id="2147473897" r:id="rId20"/>
    <p:sldId id="2147473899" r:id="rId21"/>
    <p:sldId id="2147473900" r:id="rId22"/>
    <p:sldId id="2147472498" r:id="rId23"/>
    <p:sldId id="2147472495" r:id="rId24"/>
    <p:sldId id="2147472496" r:id="rId25"/>
    <p:sldId id="2147472474" r:id="rId26"/>
    <p:sldId id="2147472476" r:id="rId27"/>
    <p:sldId id="2147472484" r:id="rId28"/>
    <p:sldId id="2147472497" r:id="rId29"/>
    <p:sldId id="2147472477" r:id="rId30"/>
    <p:sldId id="2147472485" r:id="rId31"/>
    <p:sldId id="2147472481" r:id="rId32"/>
    <p:sldId id="2147472487" r:id="rId33"/>
    <p:sldId id="2147472493" r:id="rId34"/>
    <p:sldId id="2147472490" r:id="rId35"/>
    <p:sldId id="2147472492" r:id="rId36"/>
    <p:sldId id="2147472479" r:id="rId37"/>
    <p:sldId id="2147472499" r:id="rId38"/>
    <p:sldId id="653" r:id="rId39"/>
    <p:sldId id="660" r:id="rId40"/>
    <p:sldId id="661" r:id="rId41"/>
    <p:sldId id="662" r:id="rId42"/>
    <p:sldId id="657" r:id="rId43"/>
    <p:sldId id="654" r:id="rId44"/>
    <p:sldId id="659" r:id="rId45"/>
    <p:sldId id="663" r:id="rId46"/>
    <p:sldId id="655" r:id="rId47"/>
    <p:sldId id="656" r:id="rId48"/>
    <p:sldId id="2147472500" r:id="rId49"/>
    <p:sldId id="643" r:id="rId50"/>
    <p:sldId id="648" r:id="rId51"/>
    <p:sldId id="649" r:id="rId52"/>
    <p:sldId id="650" r:id="rId53"/>
    <p:sldId id="646" r:id="rId54"/>
    <p:sldId id="651" r:id="rId55"/>
    <p:sldId id="645" r:id="rId56"/>
    <p:sldId id="2147472501" r:id="rId57"/>
    <p:sldId id="642" r:id="rId58"/>
    <p:sldId id="330" r:id="rId59"/>
    <p:sldId id="331" r:id="rId60"/>
    <p:sldId id="272" r:id="rId61"/>
    <p:sldId id="332" r:id="rId62"/>
    <p:sldId id="333" r:id="rId63"/>
    <p:sldId id="340" r:id="rId64"/>
    <p:sldId id="341" r:id="rId65"/>
    <p:sldId id="265" r:id="rId66"/>
    <p:sldId id="336" r:id="rId67"/>
    <p:sldId id="266" r:id="rId68"/>
    <p:sldId id="268" r:id="rId69"/>
    <p:sldId id="273" r:id="rId70"/>
    <p:sldId id="2147472502" r:id="rId71"/>
    <p:sldId id="328" r:id="rId72"/>
    <p:sldId id="307" r:id="rId73"/>
    <p:sldId id="315" r:id="rId74"/>
    <p:sldId id="316" r:id="rId75"/>
    <p:sldId id="285" r:id="rId76"/>
  </p:sldIdLst>
  <p:sldSz cx="12192000" cy="6858000"/>
  <p:notesSz cx="6858000" cy="9144000"/>
  <p:custDataLst>
    <p:tags r:id="rId7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660BA74-A0BC-4810-A0D3-EF3967498862}">
          <p14:sldIdLst>
            <p14:sldId id="275"/>
          </p14:sldIdLst>
        </p14:section>
        <p14:section name="SIMCA-online 18.1" id="{E4D72B09-8044-489C-B982-813ADE247575}">
          <p14:sldIdLst>
            <p14:sldId id="2147472503"/>
            <p14:sldId id="2147473889"/>
            <p14:sldId id="2147473859"/>
            <p14:sldId id="2147473890"/>
            <p14:sldId id="2147473891"/>
            <p14:sldId id="2147473898"/>
            <p14:sldId id="2147473892"/>
            <p14:sldId id="2147473893"/>
            <p14:sldId id="2147473894"/>
            <p14:sldId id="2147473895"/>
            <p14:sldId id="2147473896"/>
            <p14:sldId id="2147473897"/>
            <p14:sldId id="2147473899"/>
            <p14:sldId id="2147473900"/>
          </p14:sldIdLst>
        </p14:section>
        <p14:section name="SIMCA-online 18" id="{E4E4C702-5228-4155-9F45-5AC6ED57B3D6}">
          <p14:sldIdLst>
            <p14:sldId id="2147472498"/>
            <p14:sldId id="2147472495"/>
            <p14:sldId id="2147472496"/>
            <p14:sldId id="2147472474"/>
            <p14:sldId id="2147472476"/>
            <p14:sldId id="2147472484"/>
            <p14:sldId id="2147472497"/>
            <p14:sldId id="2147472477"/>
            <p14:sldId id="2147472485"/>
            <p14:sldId id="2147472481"/>
            <p14:sldId id="2147472487"/>
            <p14:sldId id="2147472493"/>
            <p14:sldId id="2147472490"/>
            <p14:sldId id="2147472492"/>
            <p14:sldId id="2147472479"/>
          </p14:sldIdLst>
        </p14:section>
        <p14:section name="SIMCA-online 17" id="{CE865F76-2B52-4606-A234-F68320C1DF51}">
          <p14:sldIdLst>
            <p14:sldId id="2147472499"/>
            <p14:sldId id="653"/>
            <p14:sldId id="660"/>
            <p14:sldId id="661"/>
            <p14:sldId id="662"/>
            <p14:sldId id="657"/>
            <p14:sldId id="654"/>
            <p14:sldId id="659"/>
            <p14:sldId id="663"/>
            <p14:sldId id="655"/>
            <p14:sldId id="656"/>
          </p14:sldIdLst>
        </p14:section>
        <p14:section name="SIMCA-online 16.1" id="{DD0A4877-4A53-4D32-A3DD-427A442CC144}">
          <p14:sldIdLst>
            <p14:sldId id="2147472500"/>
            <p14:sldId id="643"/>
            <p14:sldId id="648"/>
            <p14:sldId id="649"/>
            <p14:sldId id="650"/>
            <p14:sldId id="646"/>
            <p14:sldId id="651"/>
            <p14:sldId id="645"/>
          </p14:sldIdLst>
        </p14:section>
        <p14:section name="SIMCA-online 16" id="{77E3C9E1-2BE8-418A-BF1E-00E6DB9FA663}">
          <p14:sldIdLst>
            <p14:sldId id="2147472501"/>
            <p14:sldId id="642"/>
            <p14:sldId id="330"/>
            <p14:sldId id="331"/>
            <p14:sldId id="272"/>
            <p14:sldId id="332"/>
            <p14:sldId id="333"/>
            <p14:sldId id="340"/>
            <p14:sldId id="341"/>
            <p14:sldId id="265"/>
            <p14:sldId id="336"/>
            <p14:sldId id="266"/>
            <p14:sldId id="268"/>
            <p14:sldId id="273"/>
          </p14:sldIdLst>
        </p14:section>
        <p14:section name="SIMCA-online Older" id="{CC36FEFD-2AF2-4429-89FC-99641B6942B1}">
          <p14:sldIdLst>
            <p14:sldId id="2147472502"/>
            <p14:sldId id="328"/>
            <p14:sldId id="307"/>
            <p14:sldId id="315"/>
            <p14:sldId id="316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2" pos="3749" userDrawn="1">
          <p15:clr>
            <a:srgbClr val="A4A3A4"/>
          </p15:clr>
        </p15:guide>
        <p15:guide id="3" orient="horz" pos="2205" userDrawn="1">
          <p15:clr>
            <a:srgbClr val="A4A3A4"/>
          </p15:clr>
        </p15:guide>
        <p15:guide id="5" orient="horz" pos="2387" userDrawn="1">
          <p15:clr>
            <a:srgbClr val="A4A3A4"/>
          </p15:clr>
        </p15:guide>
        <p15:guide id="6" pos="39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768E5C-D595-5083-1AE3-941094B18DD5}" name="Elfving, Jonas" initials="JE" userId="S::Jonas.Elfving@Sartorius.com::36588c77-1769-4cc7-811e-3f5051b5439e" providerId="AD"/>
  <p188:author id="{AF631587-1DED-EBEC-A2A7-5A59E937E6B5}" name="Gabrielsson, Lisa" initials="GL" userId="S::lisa.gabrielsson@sartorius.com::86cbc374-107f-440e-ab41-ae1f5feb8a86" providerId="AD"/>
  <p188:author id="{0790E6B9-8A31-1DFF-9D9C-AD6C8BE4BC33}" name="Ostman, Fredrik" initials="OF" userId="S::fredrik.ostman@sartorius.com::920efe3a-5a21-4f3e-801d-404b6fdf6e0c" providerId="AD"/>
  <p188:author id="{EEA1D3E3-8A85-2A74-4452-3AE02FB96341}" name="Gabrielsson, Jon" initials="GJ" userId="S::jon.gabrielsson@sartorius.com::b1f7a9ad-46da-46f6-81a5-010a6089ca3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79517" autoAdjust="0"/>
  </p:normalViewPr>
  <p:slideViewPr>
    <p:cSldViewPr snapToGrid="0" showGuides="1">
      <p:cViewPr varScale="1">
        <p:scale>
          <a:sx n="95" d="100"/>
          <a:sy n="95" d="100"/>
        </p:scale>
        <p:origin x="178" y="72"/>
      </p:cViewPr>
      <p:guideLst>
        <p:guide pos="3749"/>
        <p:guide orient="horz" pos="2205"/>
        <p:guide orient="horz" pos="2387"/>
        <p:guide pos="39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microsoft.com/office/2018/10/relationships/authors" Target="authors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tags" Target="tags/tag1.xml"/><Relationship Id="rId5" Type="http://schemas.openxmlformats.org/officeDocument/2006/relationships/customXml" Target="../customXml/item5.xml"/><Relationship Id="rId61" Type="http://schemas.openxmlformats.org/officeDocument/2006/relationships/slide" Target="slides/slide54.xml"/><Relationship Id="rId82" Type="http://schemas.openxmlformats.org/officeDocument/2006/relationships/theme" Target="theme/theme1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7" Type="http://schemas.openxmlformats.org/officeDocument/2006/relationships/slideMaster" Target="slideMasters/slideMaster1.xml"/><Relationship Id="rId71" Type="http://schemas.openxmlformats.org/officeDocument/2006/relationships/slide" Target="slides/slide64.xml"/><Relationship Id="rId2" Type="http://schemas.openxmlformats.org/officeDocument/2006/relationships/customXml" Target="../customXml/item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CDD89868-E9EC-4674-B088-E91B981A88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TT Norms Pro" panose="02000503030000020003" pitchFamily="50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A729DF8-C059-477C-8552-7D992E327B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D9011-41F8-4C93-8DE4-83228877A83A}" type="datetimeFigureOut">
              <a:rPr lang="de-DE" smtClean="0">
                <a:latin typeface="TT Norms Pro" panose="02000503030000020003" pitchFamily="50" charset="0"/>
              </a:rPr>
              <a:t>28.01.2026</a:t>
            </a:fld>
            <a:endParaRPr lang="de-DE" dirty="0">
              <a:latin typeface="TT Norms Pro" panose="02000503030000020003" pitchFamily="50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66E8E39-E18D-46CD-9938-52A58787BD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TT Norms Pro" panose="02000503030000020003" pitchFamily="50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4CF3437-827F-44B8-8F1E-C081FFDC4B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79B36-394D-44F2-9BB3-3153BB9F30B7}" type="slidenum">
              <a:rPr lang="de-DE" smtClean="0">
                <a:latin typeface="TT Norms Pro" panose="02000503030000020003" pitchFamily="50" charset="0"/>
              </a:rPr>
              <a:t>‹#›</a:t>
            </a:fld>
            <a:endParaRPr lang="de-DE" dirty="0">
              <a:latin typeface="TT Norms Pro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140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T Norms Pro" panose="02000503030000020003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T Norms Pro" panose="02000503030000020003" pitchFamily="50" charset="0"/>
              </a:defRPr>
            </a:lvl1pPr>
          </a:lstStyle>
          <a:p>
            <a:fld id="{D92458B3-D3E5-4DC5-B9E6-3A74E6D43635}" type="datetimeFigureOut">
              <a:rPr lang="en-US" smtClean="0"/>
              <a:pPr/>
              <a:t>1/28/2026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T Norms Pro" panose="02000503030000020003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T Norms Pro" panose="02000503030000020003" pitchFamily="50" charset="0"/>
              </a:defRPr>
            </a:lvl1pPr>
          </a:lstStyle>
          <a:p>
            <a:fld id="{BDA5B460-1328-4911-B510-32EE5D3A70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269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T Norms Pro" panose="02000503030000020003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T Norms Pro" panose="02000503030000020003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T Norms Pro" panose="02000503030000020003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T Norms Pro" panose="02000503030000020003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T Norms Pro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4796A-F9C9-343C-808F-118052EBD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63B9D4-E9F1-9D0D-F70D-FF44896C6D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42475C-0506-83B3-03BE-843A868ED6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a ‘Why are we doing this?’ to every feature.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26E0D-48D5-1D55-EA63-C28984CAB4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AFB72-AE94-4259-8C22-5CAC251E3F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6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2ABF7-C63E-A1F1-059D-7F7530C05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FC6112-A8ED-AC64-61AF-D10CAB8FC2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96F70A-FD2C-00E4-12E0-5DA22051CF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97C93-935A-A4BA-C906-39E0EFCF03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AFB72-AE94-4259-8C22-5CAC251E3F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24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E449D-F1B5-01F6-7E06-B30F08CCD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60A2B6-142D-187D-8CC0-0FCB0E5BB1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1F2CCF-AB1B-D38B-6D0D-E7F9BF4989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457BB-9A30-891E-2369-42FC1E07DE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AFB72-AE94-4259-8C22-5CAC251E3F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16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</a:rPr>
              <a:t>Python has been upgraded to 3.13 with NumPy 2.1.3 and SciPy 1.14.1 Pandas 2.2.3.</a:t>
            </a:r>
          </a:p>
          <a:p>
            <a:endParaRPr lang="en-US" sz="1800" dirty="0">
              <a:effectLst/>
              <a:latin typeface="Calibri" panose="020F0502020204030204" pitchFamily="34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</a:rPr>
              <a:t>Configuration of Control Advisor: </a:t>
            </a:r>
            <a:r>
              <a:rPr lang="en-US" dirty="0"/>
              <a:t>filling in these by first unselecting all variables, and then re-opening the dialog for selecting them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clarity, View | Report, phase iterations don’t apply to Batch Level Models and should not be displayed as it can be confusing.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5B460-1328-4911-B510-32EE5D3A702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80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A1852-4ADD-C44F-7B30-3EB81A043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1A4B19-2153-34EF-5795-0B6A44E60C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CB8B45-706B-CA61-8634-7EACA24ED2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Control Advisor Performance improvement:</a:t>
            </a:r>
          </a:p>
          <a:p>
            <a:r>
              <a:rPr lang="en-US" sz="1800" dirty="0"/>
              <a:t>When the project configuration execution is falling behind the Control Advisor predictions will be temporarily disabled until the project configuration is back on track</a:t>
            </a:r>
          </a:p>
          <a:p>
            <a:endParaRPr lang="en-US" sz="1800" dirty="0"/>
          </a:p>
          <a:p>
            <a:r>
              <a:rPr lang="en-US" sz="1800" dirty="0"/>
              <a:t>Missing value: Reading -99 from a data source is transformed into a value very close to -99 since it would otherwise be interpreted as missing.</a:t>
            </a:r>
          </a:p>
          <a:p>
            <a:endParaRPr lang="en-US" sz="1800" dirty="0"/>
          </a:p>
          <a:p>
            <a:r>
              <a:rPr lang="en-US" sz="1800" dirty="0"/>
              <a:t>Issue: reported by</a:t>
            </a:r>
          </a:p>
          <a:p>
            <a:r>
              <a:rPr lang="en-US" sz="1800" dirty="0"/>
              <a:t>Memory leak: Samsung</a:t>
            </a:r>
          </a:p>
          <a:p>
            <a:r>
              <a:rPr lang="en-US" sz="1800" dirty="0"/>
              <a:t>Preprocessing and phase iterations: Eli Lilly (for work done on their behalf)</a:t>
            </a:r>
          </a:p>
          <a:p>
            <a:r>
              <a:rPr lang="en-US" sz="1800" dirty="0"/>
              <a:t>All three Desktop client bugs: Eli Lilly</a:t>
            </a:r>
          </a:p>
          <a:p>
            <a:r>
              <a:rPr lang="en-US" sz="1800" dirty="0"/>
              <a:t>All web client bugs: Regeneron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B8578-1974-778C-150C-9AACEF399E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5B460-1328-4911-B510-32EE5D3A702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26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Commercial manufacturing</a:t>
            </a:r>
          </a:p>
          <a:p>
            <a:endParaRPr lang="en-US"/>
          </a:p>
          <a:p>
            <a:r>
              <a:rPr lang="en-US"/>
              <a:t>Dynamic initial phase: growth phase until equilibrium established</a:t>
            </a:r>
          </a:p>
          <a:p>
            <a:r>
              <a:rPr lang="en-US"/>
              <a:t>Steady-state phase: continuous growth and harvest</a:t>
            </a:r>
          </a:p>
          <a:p>
            <a:r>
              <a:rPr lang="en-US"/>
              <a:t>Additional dynamic phase(s): Cool down, </a:t>
            </a:r>
            <a:r>
              <a:rPr lang="en-US" err="1"/>
              <a:t>etc</a:t>
            </a:r>
            <a:endParaRPr lang="en-US"/>
          </a:p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AFB72-AE94-4259-8C22-5CAC251E3F6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66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90111-5E32-4C91-BEDE-B6A523513E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95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90111-5E32-4C91-BEDE-B6A523513E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294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90111-5E32-4C91-BEDE-B6A523513E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59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90111-5E32-4C91-BEDE-B6A523513E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313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90111-5E32-4C91-BEDE-B6A523513EB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60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a ‘Why are we doing this?’ to every feature.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AFB72-AE94-4259-8C22-5CAC251E3F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46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90111-5E32-4C91-BEDE-B6A523513EB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92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90111-5E32-4C91-BEDE-B6A523513EB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53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33194-AEB3-4F19-BB03-7E60207ECF7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277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33194-AEB3-4F19-BB03-7E60207ECF7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859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33194-AEB3-4F19-BB03-7E60207ECF7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928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33194-AEB3-4F19-BB03-7E60207ECF7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051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33194-AEB3-4F19-BB03-7E60207ECF7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920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33194-AEB3-4F19-BB03-7E60207ECF7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023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fontAlgn="ctr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33194-AEB3-4F19-BB03-7E60207ECF7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132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fontAlgn="ctr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33194-AEB3-4F19-BB03-7E60207ECF7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38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8C7C0-74D9-1DEE-B753-CB249220A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EC4E9D-52E7-269D-9F54-2695CB281E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EA7F40-A4AE-1FC2-78E2-01E1E72D53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a ‘Why are we doing this?’ to every feature.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DC49F0-0021-A733-C1C9-EB4226EDDD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AFB72-AE94-4259-8C22-5CAC251E3F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179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33194-AEB3-4F19-BB03-7E60207ECF7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901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33194-AEB3-4F19-BB03-7E60207ECF7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258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33194-AEB3-4F19-BB03-7E60207ECF7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240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Supports models from SIMCA® 15.0.2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526D-27BD-4556-8F8A-7DFBF7FA3AD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661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Smaller</a:t>
            </a:r>
            <a:r>
              <a:rPr lang="en-US" baseline="0" dirty="0"/>
              <a:t> features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Unselect SimApi to start server with (instead of remove)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Sources</a:t>
            </a:r>
            <a:r>
              <a:rPr lang="en-US" baseline="0" dirty="0"/>
              <a:t> of variation plot for batch level drill down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Observed and predicted</a:t>
            </a:r>
            <a:r>
              <a:rPr lang="en-US" baseline="0" dirty="0"/>
              <a:t> plot in batch level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Limits on batch level batch conditions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Responsiveness improvements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Back-stage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Register and visualize who reset an alarm or created a note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Added unit to filter in the alarm report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Removed not configured units from the production overview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Unicode, meaning that</a:t>
            </a:r>
            <a:r>
              <a:rPr lang="en-US" baseline="0" dirty="0"/>
              <a:t> it will work better with global interaction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EWMA filter now use the filter version of EWMA (no time delay)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Minimum increment changed to visualize errors in maturity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Batch level target value alarms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Batch level variable plot control limits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ED855-CE0D-426C-AA4E-B04B643D9C61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45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AD29D-C6B5-8577-D3F5-B834CFD13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782838-6414-F6B2-EB2B-3F7A18109C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CAA3E7-95A6-E746-C7CE-DA80FFCD0A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88359-F5C0-2B94-C2A9-12D4945CD5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AFB72-AE94-4259-8C22-5CAC251E3F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40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4FA60-F293-1592-BB58-13BA70732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CD3ADF-5277-D1CA-8511-F135457AA5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96E9B6-A360-1BD6-33AA-A1985AA236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a ‘Why are we doing this?’ to every feature.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CB6DA9-3211-1694-0811-F1F6F8A65E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AFB72-AE94-4259-8C22-5CAC251E3F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46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E4624-7D2C-8D62-6519-8C213BCB3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7B6E13-7748-C597-087B-04D498D057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1599BE-7722-7252-8454-4463DDD0AA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a ‘Why are we doing this?’ to every feature.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535B3-AEC4-9314-2E20-5D3B21674D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AFB72-AE94-4259-8C22-5CAC251E3F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96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60816-6781-81D0-5DF0-E7E30FF9B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5264C0-CE33-B00B-D6C2-4E651529AF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1BCAE8-5C84-E445-44C1-3260440D37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2D98-EF26-CF86-10FE-8F9D5CA85E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AFB72-AE94-4259-8C22-5CAC251E3F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07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957FF-68D7-8E7A-766A-5332B5818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BED30E-FB1F-9CA3-3484-08787165F4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20EA17-816E-1808-D087-175A567AFE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</a:rPr>
              <a:t>The validations is done when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</a:rPr>
              <a:t>-you turn on execution,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</a:rPr>
              <a:t>-predict a batch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</a:rPr>
              <a:t>-or troubleshoot a project configuration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</a:rPr>
              <a:t>and shows a message if there are issues.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</a:rPr>
              <a:t>There is now a checkbox that you can use turn off validation for the project configuration if you find that it lists a potential issue that you know can be ignored. There is also a button for directly opening the configuration to correct any issues:</a:t>
            </a:r>
          </a:p>
          <a:p>
            <a:endParaRPr lang="en-US" dirty="0"/>
          </a:p>
          <a:p>
            <a:r>
              <a:rPr lang="en-US" dirty="0"/>
              <a:t>if you just want to log in as quickly as possible without re-opening the project configurations and plots that were open the last time you logged out. </a:t>
            </a:r>
          </a:p>
          <a:p>
            <a:r>
              <a:rPr lang="en-US" dirty="0"/>
              <a:t>the workspace you had before unchecking the checkbox will be loaded upon login. </a:t>
            </a:r>
          </a:p>
          <a:p>
            <a:r>
              <a:rPr lang="en-US" dirty="0"/>
              <a:t>This checkbox moves the setting in File &gt; Options &gt; Session workspace outside of the session login.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49BC17-265B-87F6-3035-1577EF2E4B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AFB72-AE94-4259-8C22-5CAC251E3F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55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438CE-0125-36B1-D44D-9C82A4C13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4B8A70-D621-570D-8222-5D23D77D5F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1DB17D-5B84-2628-0022-9CCCC8F651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9ADF7-321B-D1E7-C5C5-9FA5537428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AFB72-AE94-4259-8C22-5CAC251E3F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24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Up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4DB1195C-2459-4964-8831-D1CD778D9CFA}"/>
              </a:ext>
            </a:extLst>
          </p:cNvPr>
          <p:cNvSpPr>
            <a:spLocks noGrp="1"/>
          </p:cNvSpPr>
          <p:nvPr>
            <p:ph type="pic" sz="quarter" idx="2" hasCustomPrompt="1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b="0">
                <a:latin typeface="+mj-lt"/>
              </a:defRPr>
            </a:lvl1pPr>
          </a:lstStyle>
          <a:p>
            <a:r>
              <a:rPr lang="en-US" noProof="1"/>
              <a:t>Placeholder Image</a:t>
            </a: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425C58F2-55B6-42CD-8A94-797D3D2CDD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4000" y="6066000"/>
            <a:ext cx="5184000" cy="28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latin typeface="TT Norms Pro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Subtitle, month year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52391B-6DA4-4E7E-9214-043F195592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5568015"/>
            <a:ext cx="5184000" cy="430887"/>
          </a:xfrm>
        </p:spPr>
        <p:txBody>
          <a:bodyPr anchor="b">
            <a:spAutoFit/>
          </a:bodyPr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en-US" noProof="1"/>
              <a:t>Cover chart for longer titles in two or three lines, TT Norms Pro, 28 pt</a:t>
            </a:r>
          </a:p>
        </p:txBody>
      </p:sp>
      <p:sp>
        <p:nvSpPr>
          <p:cNvPr id="22" name="Claim">
            <a:extLst>
              <a:ext uri="{FF2B5EF4-FFF2-40B4-BE49-F238E27FC236}">
                <a16:creationId xmlns:a16="http://schemas.microsoft.com/office/drawing/2014/main" id="{8CFE772B-CDD6-4167-95D0-A7A9F4F3D4E3}"/>
              </a:ext>
            </a:extLst>
          </p:cNvPr>
          <p:cNvSpPr/>
          <p:nvPr userDrawn="1"/>
        </p:nvSpPr>
        <p:spPr bwMode="auto">
          <a:xfrm>
            <a:off x="0" y="2134703"/>
            <a:ext cx="6095999" cy="1294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rIns="500400" rtlCol="0" anchor="ctr"/>
          <a:lstStyle/>
          <a:p>
            <a:pPr algn="l"/>
            <a:r>
              <a:rPr lang="en-US" sz="2800" spc="-50" baseline="0" noProof="1">
                <a:solidFill>
                  <a:schemeClr val="bg1"/>
                </a:solidFill>
                <a:latin typeface="+mj-lt"/>
              </a:rPr>
              <a:t>Simplifying Progress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1A89EE8-6CEB-42C5-A89A-E02837B54C44}"/>
              </a:ext>
            </a:extLst>
          </p:cNvPr>
          <p:cNvSpPr/>
          <p:nvPr userDrawn="1"/>
        </p:nvSpPr>
        <p:spPr>
          <a:xfrm>
            <a:off x="1" y="0"/>
            <a:ext cx="6096000" cy="21347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47C534CE-DEFA-4690-B8CE-C52CF34AE9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83" y="514800"/>
            <a:ext cx="3062392" cy="535517"/>
          </a:xfrm>
          <a:prstGeom prst="rect">
            <a:avLst/>
          </a:prstGeom>
        </p:spPr>
      </p:pic>
      <p:pic>
        <p:nvPicPr>
          <p:cNvPr id="6" name="pic_confidential_2" hidden="1">
            <a:extLst>
              <a:ext uri="{FF2B5EF4-FFF2-40B4-BE49-F238E27FC236}">
                <a16:creationId xmlns:a16="http://schemas.microsoft.com/office/drawing/2014/main" id="{1E009444-537B-DDE3-26B5-5C2A8ADEE3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36" y="4712537"/>
            <a:ext cx="3356862" cy="356400"/>
          </a:xfrm>
          <a:prstGeom prst="rect">
            <a:avLst/>
          </a:prstGeom>
        </p:spPr>
      </p:pic>
      <p:pic>
        <p:nvPicPr>
          <p:cNvPr id="4" name="pic_confidential_1" hidden="1">
            <a:extLst>
              <a:ext uri="{FF2B5EF4-FFF2-40B4-BE49-F238E27FC236}">
                <a16:creationId xmlns:a16="http://schemas.microsoft.com/office/drawing/2014/main" id="{1B693B1C-2F71-F1DF-2E52-8A14235F89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4716000"/>
            <a:ext cx="3356862" cy="356400"/>
          </a:xfrm>
          <a:prstGeom prst="rect">
            <a:avLst/>
          </a:prstGeom>
        </p:spPr>
      </p:pic>
      <p:pic>
        <p:nvPicPr>
          <p:cNvPr id="7" name="pic_confidential_0">
            <a:extLst>
              <a:ext uri="{FF2B5EF4-FFF2-40B4-BE49-F238E27FC236}">
                <a16:creationId xmlns:a16="http://schemas.microsoft.com/office/drawing/2014/main" id="{F4F6F95A-DCD5-2186-E4D6-FF9074B275F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2" y="4726194"/>
            <a:ext cx="1036800" cy="2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03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26B43"/>
          </p15:clr>
        </p15:guide>
        <p15:guide id="2" pos="189" userDrawn="1">
          <p15:clr>
            <a:srgbClr val="F26B43"/>
          </p15:clr>
        </p15:guide>
        <p15:guide id="3" orient="horz" pos="3498" userDrawn="1">
          <p15:clr>
            <a:srgbClr val="F26B43"/>
          </p15:clr>
        </p15:guide>
        <p15:guide id="4" pos="7491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782F0712-172D-438E-9FF7-D498CD4A3112}"/>
              </a:ext>
            </a:extLst>
          </p:cNvPr>
          <p:cNvSpPr/>
          <p:nvPr userDrawn="1"/>
        </p:nvSpPr>
        <p:spPr>
          <a:xfrm>
            <a:off x="8122596" y="4696691"/>
            <a:ext cx="4069404" cy="2161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noProof="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6" name="Logo">
            <a:extLst>
              <a:ext uri="{FF2B5EF4-FFF2-40B4-BE49-F238E27FC236}">
                <a16:creationId xmlns:a16="http://schemas.microsoft.com/office/drawing/2014/main" id="{F85421D8-BB2C-4A16-92F9-CA9033318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600" y="5472000"/>
            <a:ext cx="3062392" cy="535517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3F0B32CA-9CD3-43EC-AC58-E090A3FE369B}"/>
              </a:ext>
            </a:extLst>
          </p:cNvPr>
          <p:cNvSpPr/>
          <p:nvPr userDrawn="1"/>
        </p:nvSpPr>
        <p:spPr>
          <a:xfrm>
            <a:off x="0" y="4696691"/>
            <a:ext cx="8122596" cy="21613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E205EC3-DFAD-46C7-BC63-B00BA6BD3075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504000" y="5462656"/>
            <a:ext cx="3373200" cy="1134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1"/>
              <a:t>Add contact data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10EF3E8A-DABD-451A-8901-420A6A80D044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516000" y="1776645"/>
            <a:ext cx="11160000" cy="86177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lvl1pPr marL="0" indent="0" algn="ctr">
              <a:buNone/>
              <a:defRPr lang="de-DE" sz="5600" dirty="0" smtClean="0">
                <a:latin typeface="TT Norms Pro" panose="02000503030000020003" pitchFamily="50" charset="0"/>
              </a:defRPr>
            </a:lvl1pPr>
            <a:lvl2pPr>
              <a:defRPr lang="de-DE" dirty="0" smtClean="0">
                <a:latin typeface="+mn-lt"/>
              </a:defRPr>
            </a:lvl2pPr>
            <a:lvl3pPr>
              <a:defRPr lang="de-DE" sz="1800" dirty="0" smtClean="0">
                <a:latin typeface="+mn-lt"/>
              </a:defRPr>
            </a:lvl3pPr>
            <a:lvl4pPr>
              <a:defRPr lang="de-DE" sz="1800" dirty="0" smtClean="0">
                <a:latin typeface="+mn-lt"/>
              </a:defRPr>
            </a:lvl4pPr>
            <a:lvl5pPr>
              <a:defRPr lang="de-DE" sz="1800" dirty="0">
                <a:latin typeface="+mn-lt"/>
              </a:defRPr>
            </a:lvl5pPr>
          </a:lstStyle>
          <a:p>
            <a:pPr lvl="0" algn="ctr"/>
            <a:r>
              <a:rPr lang="en-US" noProof="1"/>
              <a:t>Add closing salutation</a:t>
            </a:r>
          </a:p>
        </p:txBody>
      </p:sp>
    </p:spTree>
    <p:extLst>
      <p:ext uri="{BB962C8B-B14F-4D97-AF65-F5344CB8AC3E}">
        <p14:creationId xmlns:p14="http://schemas.microsoft.com/office/powerpoint/2010/main" val="3174552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26B43"/>
          </p15:clr>
        </p15:guide>
        <p15:guide id="2" pos="189" userDrawn="1">
          <p15:clr>
            <a:srgbClr val="F26B43"/>
          </p15:clr>
        </p15:guide>
        <p15:guide id="3" orient="horz" pos="3498" userDrawn="1">
          <p15:clr>
            <a:srgbClr val="F26B43"/>
          </p15:clr>
        </p15:guide>
        <p15:guide id="4" pos="7491" userDrawn="1">
          <p15:clr>
            <a:srgbClr val="F26B43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840D80B8-1393-4C11-BB2C-BEE3A480B012}"/>
              </a:ext>
            </a:extLst>
          </p:cNvPr>
          <p:cNvSpPr/>
          <p:nvPr userDrawn="1"/>
        </p:nvSpPr>
        <p:spPr>
          <a:xfrm>
            <a:off x="0" y="4698000"/>
            <a:ext cx="8134709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782F0712-172D-438E-9FF7-D498CD4A3112}"/>
              </a:ext>
            </a:extLst>
          </p:cNvPr>
          <p:cNvSpPr/>
          <p:nvPr userDrawn="1"/>
        </p:nvSpPr>
        <p:spPr>
          <a:xfrm>
            <a:off x="8122596" y="4696691"/>
            <a:ext cx="4069404" cy="2161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noProof="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6" name="Logo">
            <a:extLst>
              <a:ext uri="{FF2B5EF4-FFF2-40B4-BE49-F238E27FC236}">
                <a16:creationId xmlns:a16="http://schemas.microsoft.com/office/drawing/2014/main" id="{95E63961-BDE0-4687-89F6-BFDB2D4D1D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600" y="5472000"/>
            <a:ext cx="3062392" cy="535517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E205EC3-DFAD-46C7-BC63-B00BA6BD3075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504000" y="5462656"/>
            <a:ext cx="3387600" cy="1134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="0"/>
            </a:lvl1pPr>
          </a:lstStyle>
          <a:p>
            <a:pPr lvl="0"/>
            <a:r>
              <a:rPr lang="en-US" noProof="1"/>
              <a:t>Add contact data</a:t>
            </a: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52201B9D-A394-4302-8B56-AC43AD93B322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516000" y="1776645"/>
            <a:ext cx="11160000" cy="86177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lvl1pPr marL="0" indent="0" algn="ctr">
              <a:buNone/>
              <a:defRPr lang="de-DE" sz="5600" dirty="0" smtClean="0">
                <a:solidFill>
                  <a:schemeClr val="bg1"/>
                </a:solidFill>
                <a:latin typeface="TT Norms Pro" panose="02000503030000020003" pitchFamily="50" charset="0"/>
              </a:defRPr>
            </a:lvl1pPr>
            <a:lvl2pPr>
              <a:defRPr lang="de-DE" dirty="0" smtClean="0">
                <a:latin typeface="+mn-lt"/>
              </a:defRPr>
            </a:lvl2pPr>
            <a:lvl3pPr>
              <a:defRPr lang="de-DE" sz="1800" dirty="0" smtClean="0">
                <a:latin typeface="+mn-lt"/>
              </a:defRPr>
            </a:lvl3pPr>
            <a:lvl4pPr>
              <a:defRPr lang="de-DE" sz="1800" dirty="0" smtClean="0">
                <a:latin typeface="+mn-lt"/>
              </a:defRPr>
            </a:lvl4pPr>
            <a:lvl5pPr>
              <a:defRPr lang="de-DE" sz="1800" dirty="0">
                <a:latin typeface="+mn-lt"/>
              </a:defRPr>
            </a:lvl5pPr>
          </a:lstStyle>
          <a:p>
            <a:pPr lvl="0" algn="ctr"/>
            <a:r>
              <a:rPr lang="en-US" noProof="1"/>
              <a:t>Add closing salutation</a:t>
            </a:r>
          </a:p>
        </p:txBody>
      </p:sp>
    </p:spTree>
    <p:extLst>
      <p:ext uri="{BB962C8B-B14F-4D97-AF65-F5344CB8AC3E}">
        <p14:creationId xmlns:p14="http://schemas.microsoft.com/office/powerpoint/2010/main" val="1709533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26B43"/>
          </p15:clr>
        </p15:guide>
        <p15:guide id="2" pos="189" userDrawn="1">
          <p15:clr>
            <a:srgbClr val="F26B43"/>
          </p15:clr>
        </p15:guide>
        <p15:guide id="3" orient="horz" pos="3498" userDrawn="1">
          <p15:clr>
            <a:srgbClr val="F26B43"/>
          </p15:clr>
        </p15:guide>
        <p15:guide id="4" pos="7491" userDrawn="1">
          <p15:clr>
            <a:srgbClr val="F26B43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BEFA9A3-4864-45F2-9697-0D75A2D1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4AA2A44-D77E-4CD7-BEDD-FF7912D4A64C}"/>
              </a:ext>
            </a:extLst>
          </p:cNvPr>
          <p:cNvSpPr>
            <a:spLocks noGrp="1"/>
          </p:cNvSpPr>
          <p:nvPr>
            <p:ph type="body" sz="quarter" idx="4" hasCustomPrompt="1"/>
          </p:nvPr>
        </p:nvSpPr>
        <p:spPr>
          <a:xfrm>
            <a:off x="300038" y="5087463"/>
            <a:ext cx="11592000" cy="468000"/>
          </a:xfrm>
        </p:spPr>
        <p:txBody>
          <a:bodyPr>
            <a:normAutofit/>
          </a:bodyPr>
          <a:lstStyle>
            <a:lvl1pPr marL="226800" indent="-226800">
              <a:buFont typeface="Wingdings" panose="05000000000000000000" pitchFamily="2" charset="2"/>
              <a:buNone/>
              <a:defRPr sz="1200"/>
            </a:lvl1pPr>
            <a:lvl2pPr marL="2160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lang="en-US" noProof="1"/>
              <a:t>If not needed, please delete first-level bullet point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lang="en-US" noProof="1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2A3A15D-27FB-4492-B39A-E14C3B72F9D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394740" y="3970042"/>
            <a:ext cx="10497600" cy="936000"/>
          </a:xfrm>
        </p:spPr>
        <p:txBody>
          <a:bodyPr>
            <a:normAutofit/>
          </a:bodyPr>
          <a:lstStyle>
            <a:lvl1pPr marL="226800" indent="-226800">
              <a:buFont typeface="Wingdings" panose="05000000000000000000" pitchFamily="2" charset="2"/>
              <a:buChar char="§"/>
              <a:defRPr sz="1200"/>
            </a:lvl1pPr>
            <a:lvl2pPr marL="216000" indent="0">
              <a:buFontTx/>
              <a:buNone/>
              <a:defRPr sz="1200"/>
            </a:lvl2pPr>
            <a:lvl3pPr marL="378000" indent="0">
              <a:buNone/>
              <a:defRPr/>
            </a:lvl3pPr>
          </a:lstStyle>
          <a:p>
            <a:pPr lvl="0"/>
            <a:r>
              <a:rPr lang="en-US" noProof="1"/>
              <a:t>If not needed, please delete first-level bullet point</a:t>
            </a:r>
          </a:p>
          <a:p>
            <a:pPr marL="387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lang="en-US" noProof="0"/>
              <a:t>Second Level</a:t>
            </a:r>
          </a:p>
          <a:p>
            <a:pPr lvl="0"/>
            <a:endParaRPr lang="en-US" noProof="1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5C6339D-9F13-478F-A67A-F3124477E319}"/>
              </a:ext>
            </a:extLst>
          </p:cNvPr>
          <p:cNvSpPr>
            <a:spLocks noGrp="1"/>
          </p:cNvSpPr>
          <p:nvPr>
            <p:ph type="pic" sz="quarter" idx="7" hasCustomPrompt="1"/>
          </p:nvPr>
        </p:nvSpPr>
        <p:spPr>
          <a:xfrm>
            <a:off x="300038" y="3970042"/>
            <a:ext cx="936000" cy="93600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1000" b="0"/>
            </a:lvl1pPr>
          </a:lstStyle>
          <a:p>
            <a:r>
              <a:rPr lang="en-US" noProof="1"/>
              <a:t>Placeholder Image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852B943-9AD3-404B-A6CC-0A76497848A8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1394740" y="2852621"/>
            <a:ext cx="10497600" cy="936000"/>
          </a:xfrm>
        </p:spPr>
        <p:txBody>
          <a:bodyPr>
            <a:normAutofit/>
          </a:bodyPr>
          <a:lstStyle>
            <a:lvl1pPr marL="226800" indent="-226800">
              <a:buFont typeface="Wingdings" panose="05000000000000000000" pitchFamily="2" charset="2"/>
              <a:buChar char="§"/>
              <a:defRPr sz="1200"/>
            </a:lvl1pPr>
            <a:lvl2pPr marL="406800" indent="-230400">
              <a:buFontTx/>
              <a:buNone/>
              <a:defRPr sz="1200"/>
            </a:lvl2pPr>
            <a:lvl3pPr marL="378000" indent="0">
              <a:buNone/>
              <a:defRPr/>
            </a:lvl3pPr>
          </a:lstStyle>
          <a:p>
            <a:pPr lvl="0"/>
            <a:r>
              <a:rPr lang="en-US" noProof="1"/>
              <a:t>If not needed, please delete first-level bullet point</a:t>
            </a:r>
          </a:p>
          <a:p>
            <a:pPr marL="387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lang="en-US" noProof="0"/>
              <a:t>Second Level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789004E-E74A-401E-8862-B18C67D92F28}"/>
              </a:ext>
            </a:extLst>
          </p:cNvPr>
          <p:cNvSpPr>
            <a:spLocks noGrp="1"/>
          </p:cNvSpPr>
          <p:nvPr>
            <p:ph type="pic" sz="quarter" idx="6" hasCustomPrompt="1"/>
          </p:nvPr>
        </p:nvSpPr>
        <p:spPr>
          <a:xfrm>
            <a:off x="300038" y="2852621"/>
            <a:ext cx="936000" cy="93600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1000" b="0"/>
            </a:lvl1pPr>
          </a:lstStyle>
          <a:p>
            <a:r>
              <a:rPr lang="en-US" noProof="1"/>
              <a:t>Placeholder Image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7E09F3DB-4A7F-44CD-848F-8E13B47B1ED2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1394740" y="1735200"/>
            <a:ext cx="10497600" cy="936000"/>
          </a:xfrm>
        </p:spPr>
        <p:txBody>
          <a:bodyPr>
            <a:normAutofit/>
          </a:bodyPr>
          <a:lstStyle>
            <a:lvl1pPr marL="226800" indent="-226800">
              <a:buFont typeface="Wingdings" panose="05000000000000000000" pitchFamily="2" charset="2"/>
              <a:buChar char="§"/>
              <a:defRPr sz="1200"/>
            </a:lvl1pPr>
            <a:lvl2pPr marL="406800" indent="-230400">
              <a:buFont typeface="Wingdings" panose="05000000000000000000" pitchFamily="2" charset="2"/>
              <a:buNone/>
              <a:defRPr sz="1200"/>
            </a:lvl2pPr>
            <a:lvl3pPr marL="378000" indent="0">
              <a:buNone/>
              <a:defRPr/>
            </a:lvl3pPr>
          </a:lstStyle>
          <a:p>
            <a:pPr lvl="0"/>
            <a:r>
              <a:rPr lang="en-US" noProof="1"/>
              <a:t>If not needed, please delete first-level bullet point</a:t>
            </a:r>
          </a:p>
          <a:p>
            <a:pPr marL="387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lang="en-US" noProof="0"/>
              <a:t>Second Level</a:t>
            </a:r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9514FE65-6E0F-471C-A895-8E1BCA7DC842}"/>
              </a:ext>
            </a:extLst>
          </p:cNvPr>
          <p:cNvSpPr>
            <a:spLocks noGrp="1"/>
          </p:cNvSpPr>
          <p:nvPr>
            <p:ph type="pic" sz="quarter" idx="5" hasCustomPrompt="1"/>
          </p:nvPr>
        </p:nvSpPr>
        <p:spPr>
          <a:xfrm>
            <a:off x="300038" y="1735200"/>
            <a:ext cx="936000" cy="93600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1000" b="0"/>
            </a:lvl1pPr>
          </a:lstStyle>
          <a:p>
            <a:r>
              <a:rPr lang="en-US" noProof="1"/>
              <a:t>Placeholder 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973A734-EA81-401E-BC7B-3DACADB331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038" y="584994"/>
            <a:ext cx="11592302" cy="712694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Headline 1, TT Norms Pro, 28 pt</a:t>
            </a:r>
          </a:p>
        </p:txBody>
      </p:sp>
      <p:sp>
        <p:nvSpPr>
          <p:cNvPr id="14" name="Chapter_titleonly">
            <a:extLst>
              <a:ext uri="{FF2B5EF4-FFF2-40B4-BE49-F238E27FC236}">
                <a16:creationId xmlns:a16="http://schemas.microsoft.com/office/drawing/2014/main" id="{EB08F341-81DE-46BB-8134-72CFD6F1F4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8800" y="234000"/>
            <a:ext cx="2797200" cy="184666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b="0"/>
            </a:lvl1pPr>
          </a:lstStyle>
          <a:p>
            <a:pPr lvl="0"/>
            <a:r>
              <a:rPr lang="en-US" noProof="1"/>
              <a:t>Category</a:t>
            </a:r>
          </a:p>
        </p:txBody>
      </p:sp>
    </p:spTree>
    <p:extLst>
      <p:ext uri="{BB962C8B-B14F-4D97-AF65-F5344CB8AC3E}">
        <p14:creationId xmlns:p14="http://schemas.microsoft.com/office/powerpoint/2010/main" val="4156723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26B43"/>
          </p15:clr>
        </p15:guide>
        <p15:guide id="2" pos="189" userDrawn="1">
          <p15:clr>
            <a:srgbClr val="F26B43"/>
          </p15:clr>
        </p15:guide>
        <p15:guide id="3" orient="horz" pos="3498" userDrawn="1">
          <p15:clr>
            <a:srgbClr val="F26B43"/>
          </p15:clr>
        </p15:guide>
        <p15:guide id="4" pos="7491" userDrawn="1">
          <p15:clr>
            <a:srgbClr val="F26B43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BEFA9A3-4864-45F2-9697-0D75A2D1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9EF645E-9208-4795-B50C-AE3060A99E6C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298800" y="5562000"/>
            <a:ext cx="11592000" cy="190240"/>
          </a:xfrm>
          <a:prstGeom prst="rect">
            <a:avLst/>
          </a:prstGeom>
        </p:spPr>
        <p:txBody>
          <a:bodyPr wrap="square" tIns="36000" anchor="t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1000" b="0"/>
            </a:lvl1pPr>
          </a:lstStyle>
          <a:p>
            <a:pPr lvl="0"/>
            <a:r>
              <a:rPr lang="en-US" noProof="1"/>
              <a:t>Footnote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9A750B8A-000B-4D15-BD08-FDB00CE79C4E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300037" y="1736725"/>
            <a:ext cx="11592301" cy="38163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noProof="1"/>
              <a:t>If not needed, please delete first-level bullet point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0E11528-72FE-4988-9768-23D9ABFCA0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038" y="584994"/>
            <a:ext cx="11592302" cy="864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Headline 1, TT Norms Pro, 28 pt</a:t>
            </a:r>
          </a:p>
        </p:txBody>
      </p:sp>
      <p:sp>
        <p:nvSpPr>
          <p:cNvPr id="11" name="Chapter_titleonly">
            <a:extLst>
              <a:ext uri="{FF2B5EF4-FFF2-40B4-BE49-F238E27FC236}">
                <a16:creationId xmlns:a16="http://schemas.microsoft.com/office/drawing/2014/main" id="{12AF9FF7-2DF4-4852-8126-899942EB46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8800" y="234000"/>
            <a:ext cx="4320000" cy="184666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b="0"/>
            </a:lvl1pPr>
          </a:lstStyle>
          <a:p>
            <a:pPr lvl="0"/>
            <a:r>
              <a:rPr lang="en-US" noProof="1"/>
              <a:t>Category</a:t>
            </a:r>
          </a:p>
        </p:txBody>
      </p:sp>
    </p:spTree>
    <p:extLst>
      <p:ext uri="{BB962C8B-B14F-4D97-AF65-F5344CB8AC3E}">
        <p14:creationId xmlns:p14="http://schemas.microsoft.com/office/powerpoint/2010/main" val="3675741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26B43"/>
          </p15:clr>
        </p15:guide>
        <p15:guide id="2" pos="189" userDrawn="1">
          <p15:clr>
            <a:srgbClr val="F26B43"/>
          </p15:clr>
        </p15:guide>
        <p15:guide id="3" orient="horz" pos="3498" userDrawn="1">
          <p15:clr>
            <a:srgbClr val="F26B43"/>
          </p15:clr>
        </p15:guide>
        <p15:guide id="4" pos="7491" userDrawn="1">
          <p15:clr>
            <a:srgbClr val="F26B43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BEFA9A3-4864-45F2-9697-0D75A2D1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9EF645E-9208-4795-B50C-AE3060A99E6C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298800" y="5562000"/>
            <a:ext cx="11592000" cy="216000"/>
          </a:xfrm>
          <a:prstGeom prst="rect">
            <a:avLst/>
          </a:prstGeom>
        </p:spPr>
        <p:txBody>
          <a:bodyPr wrap="square" tIns="36000" anchor="t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1000" b="0"/>
            </a:lvl1pPr>
          </a:lstStyle>
          <a:p>
            <a:pPr lvl="0"/>
            <a:r>
              <a:rPr lang="en-US" noProof="1"/>
              <a:t>Footnote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9A750B8A-000B-4D15-BD08-FDB00CE79C4E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300037" y="1305075"/>
            <a:ext cx="11592301" cy="424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noProof="1"/>
              <a:t>If not needed, please delete first-level bullet point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0E11528-72FE-4988-9768-23D9ABFCA0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038" y="584994"/>
            <a:ext cx="11592302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Headline 1, TT Norms Pro, 28 pt</a:t>
            </a:r>
          </a:p>
        </p:txBody>
      </p:sp>
      <p:sp>
        <p:nvSpPr>
          <p:cNvPr id="11" name="Chapter_titleonly">
            <a:extLst>
              <a:ext uri="{FF2B5EF4-FFF2-40B4-BE49-F238E27FC236}">
                <a16:creationId xmlns:a16="http://schemas.microsoft.com/office/drawing/2014/main" id="{12AF9FF7-2DF4-4852-8126-899942EB46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8800" y="234000"/>
            <a:ext cx="4320000" cy="180000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b="0"/>
            </a:lvl1pPr>
          </a:lstStyle>
          <a:p>
            <a:pPr lvl="0"/>
            <a:r>
              <a:rPr lang="en-US" noProof="1"/>
              <a:t>Category</a:t>
            </a:r>
          </a:p>
        </p:txBody>
      </p:sp>
    </p:spTree>
    <p:extLst>
      <p:ext uri="{BB962C8B-B14F-4D97-AF65-F5344CB8AC3E}">
        <p14:creationId xmlns:p14="http://schemas.microsoft.com/office/powerpoint/2010/main" val="555969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26B43"/>
          </p15:clr>
        </p15:guide>
        <p15:guide id="2" pos="189" userDrawn="1">
          <p15:clr>
            <a:srgbClr val="F26B43"/>
          </p15:clr>
        </p15:guide>
        <p15:guide id="3" orient="horz" pos="3498" userDrawn="1">
          <p15:clr>
            <a:srgbClr val="F26B43"/>
          </p15:clr>
        </p15:guide>
        <p15:guide id="4" pos="7491" userDrawn="1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X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BEFA9A3-4864-45F2-9697-0D75A2D1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9EF645E-9208-4795-B50C-AE3060A99E6C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298800" y="5562000"/>
            <a:ext cx="11592000" cy="216000"/>
          </a:xfrm>
          <a:prstGeom prst="rect">
            <a:avLst/>
          </a:prstGeom>
        </p:spPr>
        <p:txBody>
          <a:bodyPr wrap="square" tIns="36000" anchor="t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1000" b="0"/>
            </a:lvl1pPr>
          </a:lstStyle>
          <a:p>
            <a:pPr lvl="0"/>
            <a:r>
              <a:rPr lang="en-US" noProof="1"/>
              <a:t>Footnote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9A750B8A-000B-4D15-BD08-FDB00CE79C4E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300037" y="584994"/>
            <a:ext cx="11592301" cy="496808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noProof="1"/>
              <a:t>If you need even more space, use this „XL Content“ slide layout</a:t>
            </a:r>
          </a:p>
        </p:txBody>
      </p:sp>
      <p:sp>
        <p:nvSpPr>
          <p:cNvPr id="11" name="Chapter_titleonly">
            <a:extLst>
              <a:ext uri="{FF2B5EF4-FFF2-40B4-BE49-F238E27FC236}">
                <a16:creationId xmlns:a16="http://schemas.microsoft.com/office/drawing/2014/main" id="{12AF9FF7-2DF4-4852-8126-899942EB46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8800" y="234000"/>
            <a:ext cx="4320000" cy="180000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b="0"/>
            </a:lvl1pPr>
          </a:lstStyle>
          <a:p>
            <a:pPr lvl="0"/>
            <a:r>
              <a:rPr lang="en-US" noProof="1"/>
              <a:t>Category</a:t>
            </a:r>
          </a:p>
        </p:txBody>
      </p:sp>
    </p:spTree>
    <p:extLst>
      <p:ext uri="{BB962C8B-B14F-4D97-AF65-F5344CB8AC3E}">
        <p14:creationId xmlns:p14="http://schemas.microsoft.com/office/powerpoint/2010/main" val="3739653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26B43"/>
          </p15:clr>
        </p15:guide>
        <p15:guide id="2" pos="189" userDrawn="1">
          <p15:clr>
            <a:srgbClr val="F26B43"/>
          </p15:clr>
        </p15:guide>
        <p15:guide id="3" orient="horz" pos="3498" userDrawn="1">
          <p15:clr>
            <a:srgbClr val="F26B43"/>
          </p15:clr>
        </p15:guide>
        <p15:guide id="4" pos="7491" userDrawn="1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XX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BEFA9A3-4864-45F2-9697-0D75A2D1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9A750B8A-000B-4D15-BD08-FDB00CE79C4E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300037" y="233999"/>
            <a:ext cx="11592301" cy="554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noProof="1"/>
              <a:t>If you need maximum space, use this “XXL Content” version</a:t>
            </a:r>
          </a:p>
        </p:txBody>
      </p:sp>
    </p:spTree>
    <p:extLst>
      <p:ext uri="{BB962C8B-B14F-4D97-AF65-F5344CB8AC3E}">
        <p14:creationId xmlns:p14="http://schemas.microsoft.com/office/powerpoint/2010/main" val="478970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26B43"/>
          </p15:clr>
        </p15:guide>
        <p15:guide id="2" pos="189" userDrawn="1">
          <p15:clr>
            <a:srgbClr val="F26B43"/>
          </p15:clr>
        </p15:guide>
        <p15:guide id="3" orient="horz" pos="3498" userDrawn="1">
          <p15:clr>
            <a:srgbClr val="F26B43"/>
          </p15:clr>
        </p15:guide>
        <p15:guide id="4" pos="7491" userDrawn="1">
          <p15:clr>
            <a:srgbClr val="F26B43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XL Content Yellow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52DE9F1B-2FFA-4514-9767-F404C50F5FF4}"/>
              </a:ext>
            </a:extLst>
          </p:cNvPr>
          <p:cNvSpPr/>
          <p:nvPr userDrawn="1"/>
        </p:nvSpPr>
        <p:spPr>
          <a:xfrm>
            <a:off x="0" y="6037200"/>
            <a:ext cx="12192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de-DE" dirty="0" err="1">
              <a:solidFill>
                <a:schemeClr val="tx1"/>
              </a:solidFill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BEFA9A3-4864-45F2-9697-0D75A2D1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9A750B8A-000B-4D15-BD08-FDB00CE79C4E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300037" y="233999"/>
            <a:ext cx="11592301" cy="554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noProof="1"/>
              <a:t>The “XXL Content” version is also available with white or black background.</a:t>
            </a:r>
          </a:p>
        </p:txBody>
      </p:sp>
    </p:spTree>
    <p:extLst>
      <p:ext uri="{BB962C8B-B14F-4D97-AF65-F5344CB8AC3E}">
        <p14:creationId xmlns:p14="http://schemas.microsoft.com/office/powerpoint/2010/main" val="2728381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26B43"/>
          </p15:clr>
        </p15:guide>
        <p15:guide id="2" pos="189" userDrawn="1">
          <p15:clr>
            <a:srgbClr val="F26B43"/>
          </p15:clr>
        </p15:guide>
        <p15:guide id="3" orient="horz" pos="3498" userDrawn="1">
          <p15:clr>
            <a:srgbClr val="F26B43"/>
          </p15:clr>
        </p15:guide>
        <p15:guide id="4" pos="7491" userDrawn="1">
          <p15:clr>
            <a:srgbClr val="F26B43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XL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52DE9F1B-2FFA-4514-9767-F404C50F5FF4}"/>
              </a:ext>
            </a:extLst>
          </p:cNvPr>
          <p:cNvSpPr/>
          <p:nvPr userDrawn="1"/>
        </p:nvSpPr>
        <p:spPr>
          <a:xfrm>
            <a:off x="0" y="6037200"/>
            <a:ext cx="12192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de-DE" dirty="0" err="1">
              <a:solidFill>
                <a:schemeClr val="tx1"/>
              </a:solidFill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BEFA9A3-4864-45F2-9697-0D75A2D1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9A750B8A-000B-4D15-BD08-FDB00CE79C4E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300037" y="233999"/>
            <a:ext cx="11592301" cy="554400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1"/>
              <a:t>The “XXL Content” version is also available with yellow or white background.</a:t>
            </a:r>
          </a:p>
        </p:txBody>
      </p:sp>
    </p:spTree>
    <p:extLst>
      <p:ext uri="{BB962C8B-B14F-4D97-AF65-F5344CB8AC3E}">
        <p14:creationId xmlns:p14="http://schemas.microsoft.com/office/powerpoint/2010/main" val="3753300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26B43"/>
          </p15:clr>
        </p15:guide>
        <p15:guide id="2" pos="189" userDrawn="1">
          <p15:clr>
            <a:srgbClr val="F26B43"/>
          </p15:clr>
        </p15:guide>
        <p15:guide id="3" orient="horz" pos="3498" userDrawn="1">
          <p15:clr>
            <a:srgbClr val="F26B43"/>
          </p15:clr>
        </p15:guide>
        <p15:guide id="4" pos="7491" userDrawn="1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BEFA9A3-4864-45F2-9697-0D75A2D1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6C3F293-964B-4457-8335-60AF1478E9BE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6130800" y="1735200"/>
            <a:ext cx="5760000" cy="3816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noProof="1"/>
              <a:t>If not needed, please delete first-level bullet point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9A750B8A-000B-4D15-BD08-FDB00CE79C4E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300038" y="1736725"/>
            <a:ext cx="5760000" cy="38163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noProof="1"/>
              <a:t>If not needed, please delete first-level bullet point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C570F30-0070-411A-8807-58A5AD64DC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Headline 1, TT Norms Pro, 28 pt</a:t>
            </a:r>
          </a:p>
        </p:txBody>
      </p:sp>
      <p:sp>
        <p:nvSpPr>
          <p:cNvPr id="8" name="Chapter_titleonly">
            <a:extLst>
              <a:ext uri="{FF2B5EF4-FFF2-40B4-BE49-F238E27FC236}">
                <a16:creationId xmlns:a16="http://schemas.microsoft.com/office/drawing/2014/main" id="{8B9E51BA-B725-4369-86DB-EE5546184D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8800" y="234000"/>
            <a:ext cx="2797200" cy="184666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b="0"/>
            </a:lvl1pPr>
          </a:lstStyle>
          <a:p>
            <a:pPr lvl="0"/>
            <a:r>
              <a:rPr lang="en-US" noProof="1"/>
              <a:t>Category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7BFEE77-6E2F-46CF-818E-C71D1EE07C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8800" y="5562000"/>
            <a:ext cx="11592000" cy="216000"/>
          </a:xfrm>
          <a:prstGeom prst="rect">
            <a:avLst/>
          </a:prstGeom>
        </p:spPr>
        <p:txBody>
          <a:bodyPr wrap="square" tIns="36000" anchor="t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1000" b="0"/>
            </a:lvl1pPr>
          </a:lstStyle>
          <a:p>
            <a:pPr lvl="0"/>
            <a:r>
              <a:rPr lang="en-US" noProof="1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724718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26B43"/>
          </p15:clr>
        </p15:guide>
        <p15:guide id="2" pos="189" userDrawn="1">
          <p15:clr>
            <a:srgbClr val="F26B43"/>
          </p15:clr>
        </p15:guide>
        <p15:guide id="3" orient="horz" pos="3498" userDrawn="1">
          <p15:clr>
            <a:srgbClr val="F26B43"/>
          </p15:clr>
        </p15:guide>
        <p15:guide id="4" pos="7491" userDrawn="1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16:9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425C58F2-55B6-42CD-8A94-797D3D2CDD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4000" y="6065999"/>
            <a:ext cx="7272000" cy="28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latin typeface="TT Norms Pro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Subtitle, month year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52391B-6DA4-4E7E-9214-043F195592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5568277"/>
            <a:ext cx="7272000" cy="430887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en-US" noProof="1"/>
              <a:t>Cover chart for longer titles in two or three lines, TT Norms Pro, 28 pt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8D542529-7A36-47EA-AB0A-7B8DE5AFC0A6}"/>
              </a:ext>
            </a:extLst>
          </p:cNvPr>
          <p:cNvSpPr/>
          <p:nvPr userDrawn="1"/>
        </p:nvSpPr>
        <p:spPr>
          <a:xfrm>
            <a:off x="8122596" y="0"/>
            <a:ext cx="406940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8" name="Logo">
            <a:extLst>
              <a:ext uri="{FF2B5EF4-FFF2-40B4-BE49-F238E27FC236}">
                <a16:creationId xmlns:a16="http://schemas.microsoft.com/office/drawing/2014/main" id="{7ACEBFEA-7305-4DDB-821F-8199EFEF4C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600" y="5815425"/>
            <a:ext cx="3062392" cy="535517"/>
          </a:xfrm>
          <a:prstGeom prst="rect">
            <a:avLst/>
          </a:prstGeom>
        </p:spPr>
      </p:pic>
      <p:sp>
        <p:nvSpPr>
          <p:cNvPr id="22" name="Claim">
            <a:extLst>
              <a:ext uri="{FF2B5EF4-FFF2-40B4-BE49-F238E27FC236}">
                <a16:creationId xmlns:a16="http://schemas.microsoft.com/office/drawing/2014/main" id="{06A262D4-503B-4F5D-8F83-6AF6EBF8750E}"/>
              </a:ext>
            </a:extLst>
          </p:cNvPr>
          <p:cNvSpPr/>
          <p:nvPr userDrawn="1"/>
        </p:nvSpPr>
        <p:spPr bwMode="black">
          <a:xfrm>
            <a:off x="8122596" y="0"/>
            <a:ext cx="4069404" cy="1294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04000" rtlCol="0" anchor="ctr"/>
          <a:lstStyle/>
          <a:p>
            <a:pPr algn="r"/>
            <a:r>
              <a:rPr lang="en-US" sz="2800" spc="-50" baseline="0" noProof="1">
                <a:solidFill>
                  <a:schemeClr val="bg1"/>
                </a:solidFill>
                <a:latin typeface="+mj-lt"/>
              </a:rPr>
              <a:t>Simplifying Progress</a:t>
            </a:r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46BD72FC-5C46-4CA0-8B55-97C53265B651}"/>
              </a:ext>
            </a:extLst>
          </p:cNvPr>
          <p:cNvSpPr>
            <a:spLocks noGrp="1"/>
          </p:cNvSpPr>
          <p:nvPr>
            <p:ph type="pic" sz="quarter" idx="2" hasCustomPrompt="1"/>
          </p:nvPr>
        </p:nvSpPr>
        <p:spPr>
          <a:xfrm>
            <a:off x="0" y="0"/>
            <a:ext cx="8122596" cy="4589463"/>
          </a:xfrm>
          <a:prstGeom prst="rect">
            <a:avLst/>
          </a:prstGeom>
          <a:solidFill>
            <a:schemeClr val="accent2"/>
          </a:solidFill>
        </p:spPr>
        <p:txBody>
          <a:bodyPr anchor="ctr" anchorCtr="1"/>
          <a:lstStyle>
            <a:lvl1pPr marL="0" indent="0" algn="ctr">
              <a:buNone/>
              <a:defRPr b="0"/>
            </a:lvl1pPr>
          </a:lstStyle>
          <a:p>
            <a:r>
              <a:rPr lang="en-US" noProof="1"/>
              <a:t>Placeholder Image</a:t>
            </a:r>
          </a:p>
        </p:txBody>
      </p:sp>
      <p:pic>
        <p:nvPicPr>
          <p:cNvPr id="4" name="pic_confidential_2" hidden="1">
            <a:extLst>
              <a:ext uri="{FF2B5EF4-FFF2-40B4-BE49-F238E27FC236}">
                <a16:creationId xmlns:a16="http://schemas.microsoft.com/office/drawing/2014/main" id="{C77B4D2F-ED11-8756-1C63-17F4FDF83D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36" y="4712537"/>
            <a:ext cx="3356862" cy="356400"/>
          </a:xfrm>
          <a:prstGeom prst="rect">
            <a:avLst/>
          </a:prstGeom>
        </p:spPr>
      </p:pic>
      <p:pic>
        <p:nvPicPr>
          <p:cNvPr id="5" name="pic_confidential_1" hidden="1">
            <a:extLst>
              <a:ext uri="{FF2B5EF4-FFF2-40B4-BE49-F238E27FC236}">
                <a16:creationId xmlns:a16="http://schemas.microsoft.com/office/drawing/2014/main" id="{B38C8281-C96F-A772-4F08-30C0BC8979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4716000"/>
            <a:ext cx="3356862" cy="356400"/>
          </a:xfrm>
          <a:prstGeom prst="rect">
            <a:avLst/>
          </a:prstGeom>
        </p:spPr>
      </p:pic>
      <p:pic>
        <p:nvPicPr>
          <p:cNvPr id="6" name="pic_confidential_0">
            <a:extLst>
              <a:ext uri="{FF2B5EF4-FFF2-40B4-BE49-F238E27FC236}">
                <a16:creationId xmlns:a16="http://schemas.microsoft.com/office/drawing/2014/main" id="{66832A29-8CDE-50A7-2F1A-108F0D01BFE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2" y="4726194"/>
            <a:ext cx="1036800" cy="2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82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26B43"/>
          </p15:clr>
        </p15:guide>
        <p15:guide id="2" pos="189" userDrawn="1">
          <p15:clr>
            <a:srgbClr val="F26B43"/>
          </p15:clr>
        </p15:guide>
        <p15:guide id="3" orient="horz" pos="3498" userDrawn="1">
          <p15:clr>
            <a:srgbClr val="F26B43"/>
          </p15:clr>
        </p15:guide>
        <p15:guide id="4" pos="7491" userDrawn="1">
          <p15:clr>
            <a:srgbClr val="F26B43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BEFA9A3-4864-45F2-9697-0D75A2D1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8D01C0A-7ED7-83F0-C855-772C850BF42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093799" y="1736725"/>
            <a:ext cx="3816000" cy="3816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noProof="1"/>
              <a:t>If not needed, please delete first-level bullet point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6C3F293-964B-4457-8335-60AF1478E9BE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4196918" y="1736725"/>
            <a:ext cx="3816000" cy="3816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noProof="1"/>
              <a:t>If not needed, please delete first-level bullet point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9A750B8A-000B-4D15-BD08-FDB00CE79C4E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300038" y="1736725"/>
            <a:ext cx="3816000" cy="3816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noProof="1"/>
              <a:t>If not needed, please delete first-level bullet point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C570F30-0070-411A-8807-58A5AD64DC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Headline 1, TT Norms Pro, 28 pt</a:t>
            </a:r>
          </a:p>
        </p:txBody>
      </p:sp>
      <p:sp>
        <p:nvSpPr>
          <p:cNvPr id="8" name="Chapter_titleonly">
            <a:extLst>
              <a:ext uri="{FF2B5EF4-FFF2-40B4-BE49-F238E27FC236}">
                <a16:creationId xmlns:a16="http://schemas.microsoft.com/office/drawing/2014/main" id="{8B9E51BA-B725-4369-86DB-EE5546184D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8800" y="234000"/>
            <a:ext cx="2797200" cy="184666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b="0"/>
            </a:lvl1pPr>
          </a:lstStyle>
          <a:p>
            <a:pPr lvl="0"/>
            <a:r>
              <a:rPr lang="en-US" noProof="1"/>
              <a:t>Category</a:t>
            </a:r>
          </a:p>
        </p:txBody>
      </p:sp>
    </p:spTree>
    <p:extLst>
      <p:ext uri="{BB962C8B-B14F-4D97-AF65-F5344CB8AC3E}">
        <p14:creationId xmlns:p14="http://schemas.microsoft.com/office/powerpoint/2010/main" val="2225559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26B43"/>
          </p15:clr>
        </p15:guide>
        <p15:guide id="2" pos="189" userDrawn="1">
          <p15:clr>
            <a:srgbClr val="F26B43"/>
          </p15:clr>
        </p15:guide>
        <p15:guide id="3" orient="horz" pos="3498" userDrawn="1">
          <p15:clr>
            <a:srgbClr val="F26B43"/>
          </p15:clr>
        </p15:guide>
        <p15:guide id="4" pos="7491" userDrawn="1">
          <p15:clr>
            <a:srgbClr val="F26B43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82F4C01-EE7D-4AA7-B38E-ECA8E4697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B8EFF87-AD7E-4E10-BA4A-C87C7B2EC552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6131102" y="5562000"/>
            <a:ext cx="5760000" cy="216000"/>
          </a:xfrm>
          <a:prstGeom prst="rect">
            <a:avLst/>
          </a:prstGeom>
        </p:spPr>
        <p:txBody>
          <a:bodyPr wrap="square" tIns="36000" anchor="t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1000" b="0"/>
            </a:lvl1pPr>
          </a:lstStyle>
          <a:p>
            <a:pPr lvl="0"/>
            <a:r>
              <a:rPr lang="en-US" noProof="1"/>
              <a:t>Footnote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B8B86D18-9128-4A21-BF58-0188B2709DFB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298800" y="5562000"/>
            <a:ext cx="5760000" cy="216000"/>
          </a:xfrm>
          <a:prstGeom prst="rect">
            <a:avLst/>
          </a:prstGeom>
        </p:spPr>
        <p:txBody>
          <a:bodyPr wrap="square" tIns="36000" anchor="t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1000" b="0"/>
            </a:lvl1pPr>
          </a:lstStyle>
          <a:p>
            <a:pPr lvl="0"/>
            <a:r>
              <a:rPr lang="en-US" noProof="1"/>
              <a:t>Footnote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F636BA8-CAC4-40B3-9FCD-F5588129D191}"/>
              </a:ext>
            </a:extLst>
          </p:cNvPr>
          <p:cNvSpPr>
            <a:spLocks noGrp="1"/>
          </p:cNvSpPr>
          <p:nvPr>
            <p:ph type="pic" sz="quarter" idx="4" hasCustomPrompt="1"/>
          </p:nvPr>
        </p:nvSpPr>
        <p:spPr>
          <a:xfrm>
            <a:off x="6131102" y="1735200"/>
            <a:ext cx="5760000" cy="3816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b="0">
                <a:latin typeface="+mj-lt"/>
              </a:defRPr>
            </a:lvl1pPr>
          </a:lstStyle>
          <a:p>
            <a:r>
              <a:rPr lang="en-US" noProof="1"/>
              <a:t>Placeholder Image</a:t>
            </a:r>
          </a:p>
        </p:txBody>
      </p:sp>
      <p:sp>
        <p:nvSpPr>
          <p:cNvPr id="15" name="Picture Placeholder 1">
            <a:extLst>
              <a:ext uri="{FF2B5EF4-FFF2-40B4-BE49-F238E27FC236}">
                <a16:creationId xmlns:a16="http://schemas.microsoft.com/office/drawing/2014/main" id="{6C27232B-7CFF-4576-A1CF-3AD9D9F1A5ED}"/>
              </a:ext>
            </a:extLst>
          </p:cNvPr>
          <p:cNvSpPr>
            <a:spLocks noGrp="1"/>
          </p:cNvSpPr>
          <p:nvPr>
            <p:ph type="pic" sz="quarter" idx="3" hasCustomPrompt="1"/>
          </p:nvPr>
        </p:nvSpPr>
        <p:spPr>
          <a:xfrm>
            <a:off x="298800" y="1735200"/>
            <a:ext cx="5760000" cy="3816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b="0">
                <a:latin typeface="+mj-lt"/>
              </a:defRPr>
            </a:lvl1pPr>
          </a:lstStyle>
          <a:p>
            <a:r>
              <a:rPr lang="en-US" noProof="1"/>
              <a:t>Placeholder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C96BF2-A725-4D8E-BF2A-C590A8623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00" y="584994"/>
            <a:ext cx="11592302" cy="864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Headline 1, TT Norms Pro, 28 pt</a:t>
            </a:r>
          </a:p>
        </p:txBody>
      </p:sp>
      <p:sp>
        <p:nvSpPr>
          <p:cNvPr id="10" name="Chapter_titleonly">
            <a:extLst>
              <a:ext uri="{FF2B5EF4-FFF2-40B4-BE49-F238E27FC236}">
                <a16:creationId xmlns:a16="http://schemas.microsoft.com/office/drawing/2014/main" id="{D5CEE707-8DF1-479D-B5D5-71727A1066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8800" y="234000"/>
            <a:ext cx="4320000" cy="180000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b="0"/>
            </a:lvl1pPr>
          </a:lstStyle>
          <a:p>
            <a:pPr lvl="0"/>
            <a:r>
              <a:rPr lang="en-US" noProof="1"/>
              <a:t>Category</a:t>
            </a:r>
          </a:p>
        </p:txBody>
      </p:sp>
    </p:spTree>
    <p:extLst>
      <p:ext uri="{BB962C8B-B14F-4D97-AF65-F5344CB8AC3E}">
        <p14:creationId xmlns:p14="http://schemas.microsoft.com/office/powerpoint/2010/main" val="3593581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26B43"/>
          </p15:clr>
        </p15:guide>
        <p15:guide id="2" pos="189" userDrawn="1">
          <p15:clr>
            <a:srgbClr val="F26B43"/>
          </p15:clr>
        </p15:guide>
        <p15:guide id="3" orient="horz" pos="3498" userDrawn="1">
          <p15:clr>
            <a:srgbClr val="F26B43"/>
          </p15:clr>
        </p15:guide>
        <p15:guide id="4" pos="7491" userDrawn="1">
          <p15:clr>
            <a:srgbClr val="F26B43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82F4C01-EE7D-4AA7-B38E-ECA8E4697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B8EFF87-AD7E-4E10-BA4A-C87C7B2EC552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6131102" y="5562000"/>
            <a:ext cx="5760000" cy="216000"/>
          </a:xfrm>
          <a:prstGeom prst="rect">
            <a:avLst/>
          </a:prstGeom>
        </p:spPr>
        <p:txBody>
          <a:bodyPr wrap="square" tIns="36000" anchor="t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1000" b="0"/>
            </a:lvl1pPr>
          </a:lstStyle>
          <a:p>
            <a:pPr lvl="0"/>
            <a:r>
              <a:rPr lang="en-US" noProof="1"/>
              <a:t>Footnote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B8B86D18-9128-4A21-BF58-0188B2709DFB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298800" y="5562000"/>
            <a:ext cx="5760000" cy="216000"/>
          </a:xfrm>
          <a:prstGeom prst="rect">
            <a:avLst/>
          </a:prstGeom>
        </p:spPr>
        <p:txBody>
          <a:bodyPr wrap="square" tIns="36000" anchor="t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1000" b="0"/>
            </a:lvl1pPr>
          </a:lstStyle>
          <a:p>
            <a:pPr lvl="0"/>
            <a:r>
              <a:rPr lang="en-US" noProof="1"/>
              <a:t>Footnote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F636BA8-CAC4-40B3-9FCD-F5588129D191}"/>
              </a:ext>
            </a:extLst>
          </p:cNvPr>
          <p:cNvSpPr>
            <a:spLocks noGrp="1"/>
          </p:cNvSpPr>
          <p:nvPr>
            <p:ph type="pic" sz="quarter" idx="4" hasCustomPrompt="1"/>
          </p:nvPr>
        </p:nvSpPr>
        <p:spPr>
          <a:xfrm>
            <a:off x="6131102" y="1735200"/>
            <a:ext cx="5760000" cy="2412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b="0">
                <a:latin typeface="+mj-lt"/>
              </a:defRPr>
            </a:lvl1pPr>
          </a:lstStyle>
          <a:p>
            <a:r>
              <a:rPr lang="en-US" noProof="1"/>
              <a:t>Placeholder Image</a:t>
            </a:r>
          </a:p>
        </p:txBody>
      </p:sp>
      <p:sp>
        <p:nvSpPr>
          <p:cNvPr id="15" name="Picture Placeholder 1">
            <a:extLst>
              <a:ext uri="{FF2B5EF4-FFF2-40B4-BE49-F238E27FC236}">
                <a16:creationId xmlns:a16="http://schemas.microsoft.com/office/drawing/2014/main" id="{6C27232B-7CFF-4576-A1CF-3AD9D9F1A5ED}"/>
              </a:ext>
            </a:extLst>
          </p:cNvPr>
          <p:cNvSpPr>
            <a:spLocks noGrp="1"/>
          </p:cNvSpPr>
          <p:nvPr>
            <p:ph type="pic" sz="quarter" idx="3" hasCustomPrompt="1"/>
          </p:nvPr>
        </p:nvSpPr>
        <p:spPr>
          <a:xfrm>
            <a:off x="298800" y="1735200"/>
            <a:ext cx="5760000" cy="2412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b="0">
                <a:latin typeface="+mj-lt"/>
              </a:defRPr>
            </a:lvl1pPr>
          </a:lstStyle>
          <a:p>
            <a:r>
              <a:rPr lang="en-US" noProof="1"/>
              <a:t>Placeholder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C96BF2-A725-4D8E-BF2A-C590A8623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00" y="584994"/>
            <a:ext cx="11592302" cy="864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Headline 1, TT Norms Pro, 28 pt</a:t>
            </a:r>
          </a:p>
        </p:txBody>
      </p:sp>
      <p:sp>
        <p:nvSpPr>
          <p:cNvPr id="10" name="Chapter_titleonly">
            <a:extLst>
              <a:ext uri="{FF2B5EF4-FFF2-40B4-BE49-F238E27FC236}">
                <a16:creationId xmlns:a16="http://schemas.microsoft.com/office/drawing/2014/main" id="{D5CEE707-8DF1-479D-B5D5-71727A1066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8800" y="234000"/>
            <a:ext cx="4320000" cy="180000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b="0"/>
            </a:lvl1pPr>
          </a:lstStyle>
          <a:p>
            <a:pPr lvl="0"/>
            <a:r>
              <a:rPr lang="en-US" noProof="1"/>
              <a:t>Category</a:t>
            </a:r>
          </a:p>
        </p:txBody>
      </p:sp>
    </p:spTree>
    <p:extLst>
      <p:ext uri="{BB962C8B-B14F-4D97-AF65-F5344CB8AC3E}">
        <p14:creationId xmlns:p14="http://schemas.microsoft.com/office/powerpoint/2010/main" val="2128610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26B43"/>
          </p15:clr>
        </p15:guide>
        <p15:guide id="2" pos="189" userDrawn="1">
          <p15:clr>
            <a:srgbClr val="F26B43"/>
          </p15:clr>
        </p15:guide>
        <p15:guide id="3" orient="horz" pos="3498" userDrawn="1">
          <p15:clr>
            <a:srgbClr val="F26B43"/>
          </p15:clr>
        </p15:guide>
        <p15:guide id="4" pos="7491" userDrawn="1">
          <p15:clr>
            <a:srgbClr val="F26B43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82F4C01-EE7D-4AA7-B38E-ECA8E4697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B8EFF87-AD7E-4E10-BA4A-C87C7B2EC552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4186951" y="5562000"/>
            <a:ext cx="3816000" cy="216000"/>
          </a:xfrm>
          <a:prstGeom prst="rect">
            <a:avLst/>
          </a:prstGeom>
        </p:spPr>
        <p:txBody>
          <a:bodyPr wrap="square" tIns="36000" anchor="t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1000" b="0"/>
            </a:lvl1pPr>
          </a:lstStyle>
          <a:p>
            <a:pPr lvl="0"/>
            <a:r>
              <a:rPr lang="en-US" noProof="1"/>
              <a:t>Footnote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B8B86D18-9128-4A21-BF58-0188B2709DFB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298800" y="5562000"/>
            <a:ext cx="3816000" cy="216000"/>
          </a:xfrm>
          <a:prstGeom prst="rect">
            <a:avLst/>
          </a:prstGeom>
        </p:spPr>
        <p:txBody>
          <a:bodyPr wrap="square" tIns="36000" anchor="t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1000" b="0"/>
            </a:lvl1pPr>
          </a:lstStyle>
          <a:p>
            <a:pPr lvl="0"/>
            <a:r>
              <a:rPr lang="en-US" noProof="1"/>
              <a:t>Footnote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F636BA8-CAC4-40B3-9FCD-F5588129D191}"/>
              </a:ext>
            </a:extLst>
          </p:cNvPr>
          <p:cNvSpPr>
            <a:spLocks noGrp="1"/>
          </p:cNvSpPr>
          <p:nvPr>
            <p:ph type="pic" sz="quarter" idx="4" hasCustomPrompt="1"/>
          </p:nvPr>
        </p:nvSpPr>
        <p:spPr>
          <a:xfrm>
            <a:off x="4186951" y="1735200"/>
            <a:ext cx="3816000" cy="3816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b="0">
                <a:latin typeface="+mj-lt"/>
              </a:defRPr>
            </a:lvl1pPr>
          </a:lstStyle>
          <a:p>
            <a:r>
              <a:rPr lang="en-US" noProof="1"/>
              <a:t>Placeholder Image</a:t>
            </a:r>
          </a:p>
        </p:txBody>
      </p:sp>
      <p:sp>
        <p:nvSpPr>
          <p:cNvPr id="15" name="Picture Placeholder 1">
            <a:extLst>
              <a:ext uri="{FF2B5EF4-FFF2-40B4-BE49-F238E27FC236}">
                <a16:creationId xmlns:a16="http://schemas.microsoft.com/office/drawing/2014/main" id="{6C27232B-7CFF-4576-A1CF-3AD9D9F1A5ED}"/>
              </a:ext>
            </a:extLst>
          </p:cNvPr>
          <p:cNvSpPr>
            <a:spLocks noGrp="1"/>
          </p:cNvSpPr>
          <p:nvPr>
            <p:ph type="pic" sz="quarter" idx="3" hasCustomPrompt="1"/>
          </p:nvPr>
        </p:nvSpPr>
        <p:spPr>
          <a:xfrm>
            <a:off x="298799" y="1735200"/>
            <a:ext cx="3816000" cy="3816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b="0">
                <a:latin typeface="+mj-lt"/>
              </a:defRPr>
            </a:lvl1pPr>
          </a:lstStyle>
          <a:p>
            <a:r>
              <a:rPr lang="en-US" noProof="1"/>
              <a:t>Placeholder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C96BF2-A725-4D8E-BF2A-C590A8623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00" y="584994"/>
            <a:ext cx="11592302" cy="864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Headline 1, TT Norms Pro, 28 pt</a:t>
            </a:r>
          </a:p>
        </p:txBody>
      </p:sp>
      <p:sp>
        <p:nvSpPr>
          <p:cNvPr id="10" name="Chapter_titleonly">
            <a:extLst>
              <a:ext uri="{FF2B5EF4-FFF2-40B4-BE49-F238E27FC236}">
                <a16:creationId xmlns:a16="http://schemas.microsoft.com/office/drawing/2014/main" id="{D5CEE707-8DF1-479D-B5D5-71727A1066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8800" y="234000"/>
            <a:ext cx="4320000" cy="180000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b="0"/>
            </a:lvl1pPr>
          </a:lstStyle>
          <a:p>
            <a:pPr lvl="0"/>
            <a:r>
              <a:rPr lang="en-US" noProof="1"/>
              <a:t>Category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3D86ECE-69E8-434E-B0ED-10301E2D99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75102" y="5562000"/>
            <a:ext cx="3816000" cy="216000"/>
          </a:xfrm>
          <a:prstGeom prst="rect">
            <a:avLst/>
          </a:prstGeom>
        </p:spPr>
        <p:txBody>
          <a:bodyPr wrap="square" tIns="36000" anchor="t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1000" b="0"/>
            </a:lvl1pPr>
          </a:lstStyle>
          <a:p>
            <a:pPr lvl="0"/>
            <a:r>
              <a:rPr lang="en-US" noProof="1"/>
              <a:t>Footnote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9C747660-2581-47EF-A011-9AEBB3E7E6F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75102" y="1735200"/>
            <a:ext cx="3816000" cy="3816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b="0">
                <a:latin typeface="+mj-lt"/>
              </a:defRPr>
            </a:lvl1pPr>
          </a:lstStyle>
          <a:p>
            <a:r>
              <a:rPr lang="en-US" noProof="1"/>
              <a:t>Placeholder Image</a:t>
            </a:r>
          </a:p>
        </p:txBody>
      </p:sp>
    </p:spTree>
    <p:extLst>
      <p:ext uri="{BB962C8B-B14F-4D97-AF65-F5344CB8AC3E}">
        <p14:creationId xmlns:p14="http://schemas.microsoft.com/office/powerpoint/2010/main" val="819054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26B43"/>
          </p15:clr>
        </p15:guide>
        <p15:guide id="2" pos="189" userDrawn="1">
          <p15:clr>
            <a:srgbClr val="F26B43"/>
          </p15:clr>
        </p15:guide>
        <p15:guide id="3" orient="horz" pos="3498" userDrawn="1">
          <p15:clr>
            <a:srgbClr val="F26B43"/>
          </p15:clr>
        </p15:guide>
        <p15:guide id="4" pos="7491" userDrawn="1">
          <p15:clr>
            <a:srgbClr val="F26B43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82F4C01-EE7D-4AA7-B38E-ECA8E4697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B8EFF87-AD7E-4E10-BA4A-C87C7B2EC552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4186951" y="5562000"/>
            <a:ext cx="3816000" cy="216000"/>
          </a:xfrm>
          <a:prstGeom prst="rect">
            <a:avLst/>
          </a:prstGeom>
        </p:spPr>
        <p:txBody>
          <a:bodyPr wrap="square" tIns="36000" anchor="t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1000" b="0"/>
            </a:lvl1pPr>
          </a:lstStyle>
          <a:p>
            <a:pPr lvl="0"/>
            <a:r>
              <a:rPr lang="en-US" noProof="1"/>
              <a:t>Footnote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B8B86D18-9128-4A21-BF58-0188B2709DFB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298800" y="5562000"/>
            <a:ext cx="3816000" cy="216000"/>
          </a:xfrm>
          <a:prstGeom prst="rect">
            <a:avLst/>
          </a:prstGeom>
        </p:spPr>
        <p:txBody>
          <a:bodyPr wrap="square" tIns="36000" anchor="t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1000" b="0"/>
            </a:lvl1pPr>
          </a:lstStyle>
          <a:p>
            <a:pPr lvl="0"/>
            <a:r>
              <a:rPr lang="en-US" noProof="1"/>
              <a:t>Footnote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F636BA8-CAC4-40B3-9FCD-F5588129D191}"/>
              </a:ext>
            </a:extLst>
          </p:cNvPr>
          <p:cNvSpPr>
            <a:spLocks noGrp="1"/>
          </p:cNvSpPr>
          <p:nvPr>
            <p:ph type="pic" sz="quarter" idx="4" hasCustomPrompt="1"/>
          </p:nvPr>
        </p:nvSpPr>
        <p:spPr>
          <a:xfrm>
            <a:off x="4186951" y="1735200"/>
            <a:ext cx="3816000" cy="2412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b="0">
                <a:latin typeface="+mj-lt"/>
              </a:defRPr>
            </a:lvl1pPr>
          </a:lstStyle>
          <a:p>
            <a:r>
              <a:rPr lang="en-US" noProof="1"/>
              <a:t>Placeholder Image</a:t>
            </a:r>
          </a:p>
        </p:txBody>
      </p:sp>
      <p:sp>
        <p:nvSpPr>
          <p:cNvPr id="15" name="Picture Placeholder 1">
            <a:extLst>
              <a:ext uri="{FF2B5EF4-FFF2-40B4-BE49-F238E27FC236}">
                <a16:creationId xmlns:a16="http://schemas.microsoft.com/office/drawing/2014/main" id="{6C27232B-7CFF-4576-A1CF-3AD9D9F1A5ED}"/>
              </a:ext>
            </a:extLst>
          </p:cNvPr>
          <p:cNvSpPr>
            <a:spLocks noGrp="1"/>
          </p:cNvSpPr>
          <p:nvPr>
            <p:ph type="pic" sz="quarter" idx="3" hasCustomPrompt="1"/>
          </p:nvPr>
        </p:nvSpPr>
        <p:spPr>
          <a:xfrm>
            <a:off x="298800" y="1735200"/>
            <a:ext cx="3816000" cy="2412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b="0">
                <a:latin typeface="+mj-lt"/>
              </a:defRPr>
            </a:lvl1pPr>
          </a:lstStyle>
          <a:p>
            <a:r>
              <a:rPr lang="en-US" noProof="1"/>
              <a:t>Placeholder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C96BF2-A725-4D8E-BF2A-C590A8623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00" y="584994"/>
            <a:ext cx="11592302" cy="864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Headline 1, TT Norms Pro, 28 pt</a:t>
            </a:r>
          </a:p>
        </p:txBody>
      </p:sp>
      <p:sp>
        <p:nvSpPr>
          <p:cNvPr id="10" name="Chapter_titleonly">
            <a:extLst>
              <a:ext uri="{FF2B5EF4-FFF2-40B4-BE49-F238E27FC236}">
                <a16:creationId xmlns:a16="http://schemas.microsoft.com/office/drawing/2014/main" id="{D5CEE707-8DF1-479D-B5D5-71727A1066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8800" y="234000"/>
            <a:ext cx="4320000" cy="180000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b="0"/>
            </a:lvl1pPr>
          </a:lstStyle>
          <a:p>
            <a:pPr lvl="0"/>
            <a:r>
              <a:rPr lang="en-US" noProof="1"/>
              <a:t>Category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3D86ECE-69E8-434E-B0ED-10301E2D99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75102" y="5562000"/>
            <a:ext cx="3816000" cy="216000"/>
          </a:xfrm>
          <a:prstGeom prst="rect">
            <a:avLst/>
          </a:prstGeom>
        </p:spPr>
        <p:txBody>
          <a:bodyPr wrap="square" tIns="36000" anchor="t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1000" b="0"/>
            </a:lvl1pPr>
          </a:lstStyle>
          <a:p>
            <a:pPr lvl="0"/>
            <a:r>
              <a:rPr lang="en-US" noProof="1"/>
              <a:t>Footnote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9C747660-2581-47EF-A011-9AEBB3E7E6F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75102" y="1735200"/>
            <a:ext cx="3816000" cy="2412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b="0">
                <a:latin typeface="+mj-lt"/>
              </a:defRPr>
            </a:lvl1pPr>
          </a:lstStyle>
          <a:p>
            <a:r>
              <a:rPr lang="en-US" noProof="1"/>
              <a:t>Placeholder Image</a:t>
            </a:r>
          </a:p>
        </p:txBody>
      </p:sp>
    </p:spTree>
    <p:extLst>
      <p:ext uri="{BB962C8B-B14F-4D97-AF65-F5344CB8AC3E}">
        <p14:creationId xmlns:p14="http://schemas.microsoft.com/office/powerpoint/2010/main" val="2031953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26B43"/>
          </p15:clr>
        </p15:guide>
        <p15:guide id="2" pos="189" userDrawn="1">
          <p15:clr>
            <a:srgbClr val="F26B43"/>
          </p15:clr>
        </p15:guide>
        <p15:guide id="3" orient="horz" pos="3498" userDrawn="1">
          <p15:clr>
            <a:srgbClr val="F26B43"/>
          </p15:clr>
        </p15:guide>
        <p15:guide id="4" pos="7491" userDrawn="1">
          <p15:clr>
            <a:srgbClr val="F26B43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upl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82F4C01-EE7D-4AA7-B38E-ECA8E4697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B8EFF87-AD7E-4E10-BA4A-C87C7B2EC552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3214901" y="5562000"/>
            <a:ext cx="2844000" cy="216000"/>
          </a:xfrm>
          <a:prstGeom prst="rect">
            <a:avLst/>
          </a:prstGeom>
        </p:spPr>
        <p:txBody>
          <a:bodyPr wrap="square" tIns="36000" anchor="t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1000" b="0"/>
            </a:lvl1pPr>
          </a:lstStyle>
          <a:p>
            <a:pPr lvl="0"/>
            <a:r>
              <a:rPr lang="en-US" noProof="1"/>
              <a:t>Footnote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B8B86D18-9128-4A21-BF58-0188B2709DFB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298800" y="5562000"/>
            <a:ext cx="2844000" cy="216000"/>
          </a:xfrm>
          <a:prstGeom prst="rect">
            <a:avLst/>
          </a:prstGeom>
        </p:spPr>
        <p:txBody>
          <a:bodyPr wrap="square" tIns="36000" anchor="t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1000" b="0"/>
            </a:lvl1pPr>
          </a:lstStyle>
          <a:p>
            <a:pPr lvl="0"/>
            <a:r>
              <a:rPr lang="en-US" noProof="1"/>
              <a:t>Footnote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F636BA8-CAC4-40B3-9FCD-F5588129D191}"/>
              </a:ext>
            </a:extLst>
          </p:cNvPr>
          <p:cNvSpPr>
            <a:spLocks noGrp="1"/>
          </p:cNvSpPr>
          <p:nvPr>
            <p:ph type="pic" sz="quarter" idx="4" hasCustomPrompt="1"/>
          </p:nvPr>
        </p:nvSpPr>
        <p:spPr>
          <a:xfrm>
            <a:off x="3216300" y="1746000"/>
            <a:ext cx="2844000" cy="3816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b="0">
                <a:latin typeface="+mj-lt"/>
              </a:defRPr>
            </a:lvl1pPr>
          </a:lstStyle>
          <a:p>
            <a:r>
              <a:rPr lang="en-US" noProof="1"/>
              <a:t>Placeholder Image</a:t>
            </a:r>
          </a:p>
        </p:txBody>
      </p:sp>
      <p:sp>
        <p:nvSpPr>
          <p:cNvPr id="15" name="Picture Placeholder 1">
            <a:extLst>
              <a:ext uri="{FF2B5EF4-FFF2-40B4-BE49-F238E27FC236}">
                <a16:creationId xmlns:a16="http://schemas.microsoft.com/office/drawing/2014/main" id="{6C27232B-7CFF-4576-A1CF-3AD9D9F1A5ED}"/>
              </a:ext>
            </a:extLst>
          </p:cNvPr>
          <p:cNvSpPr>
            <a:spLocks noGrp="1"/>
          </p:cNvSpPr>
          <p:nvPr>
            <p:ph type="pic" sz="quarter" idx="3" hasCustomPrompt="1"/>
          </p:nvPr>
        </p:nvSpPr>
        <p:spPr>
          <a:xfrm>
            <a:off x="300899" y="1746000"/>
            <a:ext cx="2844000" cy="3816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b="0">
                <a:latin typeface="+mj-lt"/>
              </a:defRPr>
            </a:lvl1pPr>
          </a:lstStyle>
          <a:p>
            <a:r>
              <a:rPr lang="en-US" noProof="1"/>
              <a:t>Placeholder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C96BF2-A725-4D8E-BF2A-C590A8623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00" y="584994"/>
            <a:ext cx="11592302" cy="864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Headline 1, TT Norms Pro, 28 pt</a:t>
            </a:r>
          </a:p>
        </p:txBody>
      </p:sp>
      <p:sp>
        <p:nvSpPr>
          <p:cNvPr id="10" name="Chapter_titleonly">
            <a:extLst>
              <a:ext uri="{FF2B5EF4-FFF2-40B4-BE49-F238E27FC236}">
                <a16:creationId xmlns:a16="http://schemas.microsoft.com/office/drawing/2014/main" id="{D5CEE707-8DF1-479D-B5D5-71727A1066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8800" y="234000"/>
            <a:ext cx="4320000" cy="180000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b="0"/>
            </a:lvl1pPr>
          </a:lstStyle>
          <a:p>
            <a:pPr lvl="0"/>
            <a:r>
              <a:rPr lang="en-US" noProof="1"/>
              <a:t>Category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3D86ECE-69E8-434E-B0ED-10301E2D99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31002" y="5562000"/>
            <a:ext cx="2844000" cy="216000"/>
          </a:xfrm>
          <a:prstGeom prst="rect">
            <a:avLst/>
          </a:prstGeom>
        </p:spPr>
        <p:txBody>
          <a:bodyPr wrap="square" tIns="36000" anchor="t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1000" b="0"/>
            </a:lvl1pPr>
          </a:lstStyle>
          <a:p>
            <a:pPr lvl="0"/>
            <a:r>
              <a:rPr lang="en-US" noProof="1"/>
              <a:t>Footnote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9C747660-2581-47EF-A011-9AEBB3E7E6F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31701" y="1746000"/>
            <a:ext cx="2844000" cy="3816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b="0">
                <a:latin typeface="+mj-lt"/>
              </a:defRPr>
            </a:lvl1pPr>
          </a:lstStyle>
          <a:p>
            <a:r>
              <a:rPr lang="en-US" noProof="1"/>
              <a:t>Placeholder Image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35B9079-AA34-45DD-B0A0-FB0EFB51B2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47102" y="5562000"/>
            <a:ext cx="2844000" cy="216000"/>
          </a:xfrm>
          <a:prstGeom prst="rect">
            <a:avLst/>
          </a:prstGeom>
        </p:spPr>
        <p:txBody>
          <a:bodyPr wrap="square" tIns="36000" anchor="t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1000" b="0"/>
            </a:lvl1pPr>
          </a:lstStyle>
          <a:p>
            <a:pPr lvl="0"/>
            <a:r>
              <a:rPr lang="en-US" noProof="1"/>
              <a:t>Footnote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E281F671-0B53-447D-A507-7C27531B995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47102" y="1735200"/>
            <a:ext cx="2844000" cy="3816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b="0">
                <a:latin typeface="+mj-lt"/>
              </a:defRPr>
            </a:lvl1pPr>
          </a:lstStyle>
          <a:p>
            <a:r>
              <a:rPr lang="en-US" noProof="1"/>
              <a:t>Placeholder Image</a:t>
            </a:r>
          </a:p>
        </p:txBody>
      </p:sp>
    </p:spTree>
    <p:extLst>
      <p:ext uri="{BB962C8B-B14F-4D97-AF65-F5344CB8AC3E}">
        <p14:creationId xmlns:p14="http://schemas.microsoft.com/office/powerpoint/2010/main" val="3276011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26B43"/>
          </p15:clr>
        </p15:guide>
        <p15:guide id="2" pos="189" userDrawn="1">
          <p15:clr>
            <a:srgbClr val="F26B43"/>
          </p15:clr>
        </p15:guide>
        <p15:guide id="3" orient="horz" pos="3498" userDrawn="1">
          <p15:clr>
            <a:srgbClr val="F26B43"/>
          </p15:clr>
        </p15:guide>
        <p15:guide id="4" pos="7491" userDrawn="1">
          <p15:clr>
            <a:srgbClr val="F26B43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upl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82F4C01-EE7D-4AA7-B38E-ECA8E4697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B8EFF87-AD7E-4E10-BA4A-C87C7B2EC552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3214901" y="5562000"/>
            <a:ext cx="2844000" cy="216000"/>
          </a:xfrm>
          <a:prstGeom prst="rect">
            <a:avLst/>
          </a:prstGeom>
        </p:spPr>
        <p:txBody>
          <a:bodyPr wrap="square" tIns="36000" anchor="t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1000" b="0"/>
            </a:lvl1pPr>
          </a:lstStyle>
          <a:p>
            <a:pPr lvl="0"/>
            <a:r>
              <a:rPr lang="en-US" noProof="1"/>
              <a:t>Footnote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B8B86D18-9128-4A21-BF58-0188B2709DFB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298800" y="5562000"/>
            <a:ext cx="2844000" cy="216000"/>
          </a:xfrm>
          <a:prstGeom prst="rect">
            <a:avLst/>
          </a:prstGeom>
        </p:spPr>
        <p:txBody>
          <a:bodyPr wrap="square" tIns="36000" anchor="t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1000" b="0"/>
            </a:lvl1pPr>
          </a:lstStyle>
          <a:p>
            <a:pPr lvl="0"/>
            <a:r>
              <a:rPr lang="en-US" noProof="1"/>
              <a:t>Footnote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F636BA8-CAC4-40B3-9FCD-F5588129D191}"/>
              </a:ext>
            </a:extLst>
          </p:cNvPr>
          <p:cNvSpPr>
            <a:spLocks noGrp="1"/>
          </p:cNvSpPr>
          <p:nvPr>
            <p:ph type="pic" sz="quarter" idx="4" hasCustomPrompt="1"/>
          </p:nvPr>
        </p:nvSpPr>
        <p:spPr>
          <a:xfrm>
            <a:off x="3214900" y="1735200"/>
            <a:ext cx="2844000" cy="2412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b="0">
                <a:latin typeface="+mj-lt"/>
              </a:defRPr>
            </a:lvl1pPr>
          </a:lstStyle>
          <a:p>
            <a:r>
              <a:rPr lang="en-US" noProof="1"/>
              <a:t>Placeholder Image</a:t>
            </a:r>
          </a:p>
        </p:txBody>
      </p:sp>
      <p:sp>
        <p:nvSpPr>
          <p:cNvPr id="15" name="Picture Placeholder 1">
            <a:extLst>
              <a:ext uri="{FF2B5EF4-FFF2-40B4-BE49-F238E27FC236}">
                <a16:creationId xmlns:a16="http://schemas.microsoft.com/office/drawing/2014/main" id="{6C27232B-7CFF-4576-A1CF-3AD9D9F1A5ED}"/>
              </a:ext>
            </a:extLst>
          </p:cNvPr>
          <p:cNvSpPr>
            <a:spLocks noGrp="1"/>
          </p:cNvSpPr>
          <p:nvPr>
            <p:ph type="pic" sz="quarter" idx="3" hasCustomPrompt="1"/>
          </p:nvPr>
        </p:nvSpPr>
        <p:spPr>
          <a:xfrm>
            <a:off x="298799" y="1735200"/>
            <a:ext cx="2844000" cy="2412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b="0">
                <a:latin typeface="+mj-lt"/>
              </a:defRPr>
            </a:lvl1pPr>
          </a:lstStyle>
          <a:p>
            <a:r>
              <a:rPr lang="en-US" noProof="1"/>
              <a:t>Placeholder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C96BF2-A725-4D8E-BF2A-C590A8623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00" y="584994"/>
            <a:ext cx="11592302" cy="864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Headline 1, TT Norms Pro, 28 pt</a:t>
            </a:r>
          </a:p>
        </p:txBody>
      </p:sp>
      <p:sp>
        <p:nvSpPr>
          <p:cNvPr id="10" name="Chapter_titleonly">
            <a:extLst>
              <a:ext uri="{FF2B5EF4-FFF2-40B4-BE49-F238E27FC236}">
                <a16:creationId xmlns:a16="http://schemas.microsoft.com/office/drawing/2014/main" id="{D5CEE707-8DF1-479D-B5D5-71727A1066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8800" y="234000"/>
            <a:ext cx="4320000" cy="180000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b="0"/>
            </a:lvl1pPr>
          </a:lstStyle>
          <a:p>
            <a:pPr lvl="0"/>
            <a:r>
              <a:rPr lang="en-US" noProof="1"/>
              <a:t>Category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3D86ECE-69E8-434E-B0ED-10301E2D99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31002" y="5562000"/>
            <a:ext cx="2844000" cy="216000"/>
          </a:xfrm>
          <a:prstGeom prst="rect">
            <a:avLst/>
          </a:prstGeom>
        </p:spPr>
        <p:txBody>
          <a:bodyPr wrap="square" tIns="36000" anchor="t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1000" b="0"/>
            </a:lvl1pPr>
          </a:lstStyle>
          <a:p>
            <a:pPr lvl="0"/>
            <a:r>
              <a:rPr lang="en-US" noProof="1"/>
              <a:t>Footnote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9C747660-2581-47EF-A011-9AEBB3E7E6F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31001" y="1735200"/>
            <a:ext cx="2844000" cy="2412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b="0">
                <a:latin typeface="+mj-lt"/>
              </a:defRPr>
            </a:lvl1pPr>
          </a:lstStyle>
          <a:p>
            <a:r>
              <a:rPr lang="en-US" noProof="1"/>
              <a:t>Placeholder Image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35B9079-AA34-45DD-B0A0-FB0EFB51B2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47102" y="5562000"/>
            <a:ext cx="2844000" cy="216000"/>
          </a:xfrm>
          <a:prstGeom prst="rect">
            <a:avLst/>
          </a:prstGeom>
        </p:spPr>
        <p:txBody>
          <a:bodyPr wrap="square" tIns="36000" anchor="t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1000" b="0"/>
            </a:lvl1pPr>
          </a:lstStyle>
          <a:p>
            <a:pPr lvl="0"/>
            <a:r>
              <a:rPr lang="en-US" noProof="1"/>
              <a:t>Footnote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E281F671-0B53-447D-A507-7C27531B995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47102" y="1735200"/>
            <a:ext cx="2844000" cy="2412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b="0">
                <a:latin typeface="+mj-lt"/>
              </a:defRPr>
            </a:lvl1pPr>
          </a:lstStyle>
          <a:p>
            <a:r>
              <a:rPr lang="en-US" noProof="1"/>
              <a:t>Placeholder Image</a:t>
            </a:r>
          </a:p>
        </p:txBody>
      </p:sp>
    </p:spTree>
    <p:extLst>
      <p:ext uri="{BB962C8B-B14F-4D97-AF65-F5344CB8AC3E}">
        <p14:creationId xmlns:p14="http://schemas.microsoft.com/office/powerpoint/2010/main" val="3475386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26B43"/>
          </p15:clr>
        </p15:guide>
        <p15:guide id="2" pos="189" userDrawn="1">
          <p15:clr>
            <a:srgbClr val="F26B43"/>
          </p15:clr>
        </p15:guide>
        <p15:guide id="3" orient="horz" pos="3498" userDrawn="1">
          <p15:clr>
            <a:srgbClr val="F26B43"/>
          </p15:clr>
        </p15:guide>
        <p15:guide id="4" pos="7491" userDrawn="1">
          <p15:clr>
            <a:srgbClr val="F26B43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82F4C01-EE7D-4AA7-B38E-ECA8E4697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D2B15B91-4C2A-4F0F-844F-20454FB21193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-1" y="1"/>
            <a:ext cx="12192001" cy="60768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b="0">
                <a:latin typeface="+mj-lt"/>
              </a:defRPr>
            </a:lvl1pPr>
          </a:lstStyle>
          <a:p>
            <a:r>
              <a:rPr lang="en-US" noProof="1"/>
              <a:t>Placeholder Image</a:t>
            </a:r>
          </a:p>
        </p:txBody>
      </p:sp>
    </p:spTree>
    <p:extLst>
      <p:ext uri="{BB962C8B-B14F-4D97-AF65-F5344CB8AC3E}">
        <p14:creationId xmlns:p14="http://schemas.microsoft.com/office/powerpoint/2010/main" val="2467144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26B43"/>
          </p15:clr>
        </p15:guide>
        <p15:guide id="2" pos="189" userDrawn="1">
          <p15:clr>
            <a:srgbClr val="F26B43"/>
          </p15:clr>
        </p15:guide>
        <p15:guide id="3" orient="horz" pos="3498" userDrawn="1">
          <p15:clr>
            <a:srgbClr val="F26B43"/>
          </p15:clr>
        </p15:guide>
        <p15:guide id="4" pos="7491" userDrawn="1">
          <p15:clr>
            <a:srgbClr val="F26B43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82F4C01-EE7D-4AA7-B38E-ECA8E4697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A4E1060B-5A82-4C24-BE4A-419CC8F21E1C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298799" y="5562000"/>
            <a:ext cx="11591925" cy="216000"/>
          </a:xfrm>
          <a:prstGeom prst="rect">
            <a:avLst/>
          </a:prstGeom>
        </p:spPr>
        <p:txBody>
          <a:bodyPr wrap="square" tIns="36000" anchor="t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1000" b="0"/>
            </a:lvl1pPr>
          </a:lstStyle>
          <a:p>
            <a:pPr lvl="0"/>
            <a:r>
              <a:rPr lang="en-US" noProof="1"/>
              <a:t>Footnote</a:t>
            </a:r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9BC1607-6D09-4E13-8EA1-F50B3F5FB796}"/>
              </a:ext>
            </a:extLst>
          </p:cNvPr>
          <p:cNvSpPr>
            <a:spLocks noGrp="1"/>
          </p:cNvSpPr>
          <p:nvPr>
            <p:ph type="pic" sz="quarter" idx="2" hasCustomPrompt="1"/>
          </p:nvPr>
        </p:nvSpPr>
        <p:spPr>
          <a:xfrm>
            <a:off x="300037" y="1736726"/>
            <a:ext cx="11591925" cy="381635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b="0">
                <a:latin typeface="+mj-lt"/>
              </a:defRPr>
            </a:lvl1pPr>
          </a:lstStyle>
          <a:p>
            <a:r>
              <a:rPr lang="en-US" noProof="1"/>
              <a:t>Placeholder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0CC72-3108-40CF-9115-509E4D2D1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038" y="584994"/>
            <a:ext cx="11592302" cy="864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Headline 1, TT Norms Pro, 28 pt</a:t>
            </a:r>
          </a:p>
        </p:txBody>
      </p:sp>
      <p:sp>
        <p:nvSpPr>
          <p:cNvPr id="10" name="Chapter_titleonly">
            <a:extLst>
              <a:ext uri="{FF2B5EF4-FFF2-40B4-BE49-F238E27FC236}">
                <a16:creationId xmlns:a16="http://schemas.microsoft.com/office/drawing/2014/main" id="{C492FD96-C17E-46EA-97DF-BABE9BECEA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8800" y="234000"/>
            <a:ext cx="4320000" cy="180000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b="0"/>
            </a:lvl1pPr>
          </a:lstStyle>
          <a:p>
            <a:pPr lvl="0"/>
            <a:r>
              <a:rPr lang="en-US" noProof="1"/>
              <a:t>Category</a:t>
            </a:r>
          </a:p>
        </p:txBody>
      </p:sp>
    </p:spTree>
    <p:extLst>
      <p:ext uri="{BB962C8B-B14F-4D97-AF65-F5344CB8AC3E}">
        <p14:creationId xmlns:p14="http://schemas.microsoft.com/office/powerpoint/2010/main" val="1706316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26B43"/>
          </p15:clr>
        </p15:guide>
        <p15:guide id="2" pos="189" userDrawn="1">
          <p15:clr>
            <a:srgbClr val="F26B43"/>
          </p15:clr>
        </p15:guide>
        <p15:guide id="3" orient="horz" pos="3498" userDrawn="1">
          <p15:clr>
            <a:srgbClr val="F26B43"/>
          </p15:clr>
        </p15:guide>
        <p15:guide id="4" pos="7491" userDrawn="1">
          <p15:clr>
            <a:srgbClr val="F26B43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82F4C01-EE7D-4AA7-B38E-ECA8E4697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A86120A-B490-4E33-BDCD-4DC227A4E43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186951" y="5562000"/>
            <a:ext cx="7703848" cy="216000"/>
          </a:xfrm>
          <a:prstGeom prst="rect">
            <a:avLst/>
          </a:prstGeom>
        </p:spPr>
        <p:txBody>
          <a:bodyPr wrap="square" tIns="36000" anchor="t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1000" b="0"/>
            </a:lvl1pPr>
          </a:lstStyle>
          <a:p>
            <a:pPr lvl="0"/>
            <a:r>
              <a:rPr lang="en-US" noProof="1"/>
              <a:t>Footnote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FE9B04A-8B8A-46C0-B900-9A403D0FC0AC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298799" y="5562000"/>
            <a:ext cx="3815999" cy="216000"/>
          </a:xfrm>
          <a:prstGeom prst="rect">
            <a:avLst/>
          </a:prstGeom>
        </p:spPr>
        <p:txBody>
          <a:bodyPr wrap="square" tIns="36000" anchor="t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1000" b="0"/>
            </a:lvl1pPr>
          </a:lstStyle>
          <a:p>
            <a:pPr lvl="0"/>
            <a:r>
              <a:rPr lang="en-US" noProof="1"/>
              <a:t>Footnote</a:t>
            </a:r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DC1AB411-E876-4DEB-8173-A4DA6C705788}"/>
              </a:ext>
            </a:extLst>
          </p:cNvPr>
          <p:cNvSpPr>
            <a:spLocks noGrp="1"/>
          </p:cNvSpPr>
          <p:nvPr>
            <p:ph type="pic" sz="quarter" idx="4" hasCustomPrompt="1"/>
          </p:nvPr>
        </p:nvSpPr>
        <p:spPr>
          <a:xfrm>
            <a:off x="4186951" y="1735200"/>
            <a:ext cx="7703848" cy="3816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b="0">
                <a:latin typeface="+mj-lt"/>
              </a:defRPr>
            </a:lvl1pPr>
          </a:lstStyle>
          <a:p>
            <a:r>
              <a:rPr lang="en-US" noProof="1"/>
              <a:t>Placeholder Image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8E212FD5-A9EE-4F32-8EE4-B935FB7DC37C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300036" y="1735200"/>
            <a:ext cx="3814761" cy="3816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noProof="1"/>
              <a:t>If not needed, please delete first-level bullet point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208545-2FE9-4F35-AACF-1A4C7606BB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00" y="584994"/>
            <a:ext cx="11592302" cy="864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Headline 1, TT Norms Pro, 28 pt</a:t>
            </a:r>
          </a:p>
        </p:txBody>
      </p:sp>
      <p:sp>
        <p:nvSpPr>
          <p:cNvPr id="13" name="Chapter_titleonly">
            <a:extLst>
              <a:ext uri="{FF2B5EF4-FFF2-40B4-BE49-F238E27FC236}">
                <a16:creationId xmlns:a16="http://schemas.microsoft.com/office/drawing/2014/main" id="{3286F121-3D04-48DA-B2D3-5DEA732391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8800" y="234000"/>
            <a:ext cx="4320000" cy="180000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b="0"/>
            </a:lvl1pPr>
          </a:lstStyle>
          <a:p>
            <a:pPr lvl="0"/>
            <a:r>
              <a:rPr lang="en-US" noProof="1"/>
              <a:t>Category</a:t>
            </a:r>
          </a:p>
        </p:txBody>
      </p:sp>
    </p:spTree>
    <p:extLst>
      <p:ext uri="{BB962C8B-B14F-4D97-AF65-F5344CB8AC3E}">
        <p14:creationId xmlns:p14="http://schemas.microsoft.com/office/powerpoint/2010/main" val="2506183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26B43"/>
          </p15:clr>
        </p15:guide>
        <p15:guide id="2" pos="189" userDrawn="1">
          <p15:clr>
            <a:srgbClr val="F26B43"/>
          </p15:clr>
        </p15:guide>
        <p15:guide id="3" orient="horz" pos="3498" userDrawn="1">
          <p15:clr>
            <a:srgbClr val="F26B43"/>
          </p15:clr>
        </p15:guide>
        <p15:guide id="4" pos="7491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425C58F2-55B6-42CD-8A94-797D3D2CDD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4000" y="6066000"/>
            <a:ext cx="11195999" cy="28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latin typeface="TT Norms Pro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Subtitle, month year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52391B-6DA4-4E7E-9214-043F195592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3999" y="5568276"/>
            <a:ext cx="11196000" cy="430887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en-US" noProof="1"/>
              <a:t>Cover chart for single line titles, TT Norms Pro, 28 pt</a:t>
            </a:r>
          </a:p>
        </p:txBody>
      </p:sp>
      <p:sp>
        <p:nvSpPr>
          <p:cNvPr id="14" name="Picture Placeholder 1">
            <a:extLst>
              <a:ext uri="{FF2B5EF4-FFF2-40B4-BE49-F238E27FC236}">
                <a16:creationId xmlns:a16="http://schemas.microsoft.com/office/drawing/2014/main" id="{BF1ECA5E-74FF-4829-850F-3409A946CAE0}"/>
              </a:ext>
            </a:extLst>
          </p:cNvPr>
          <p:cNvSpPr>
            <a:spLocks noGrp="1"/>
          </p:cNvSpPr>
          <p:nvPr>
            <p:ph type="pic" sz="quarter" idx="2" hasCustomPrompt="1"/>
          </p:nvPr>
        </p:nvSpPr>
        <p:spPr>
          <a:xfrm>
            <a:off x="6096000" y="1526400"/>
            <a:ext cx="6095999" cy="36396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b="0">
                <a:latin typeface="+mj-lt"/>
              </a:defRPr>
            </a:lvl1pPr>
          </a:lstStyle>
          <a:p>
            <a:r>
              <a:rPr lang="en-US" noProof="1"/>
              <a:t>Placeholder Image</a:t>
            </a:r>
          </a:p>
        </p:txBody>
      </p:sp>
      <p:sp>
        <p:nvSpPr>
          <p:cNvPr id="21" name="Claim">
            <a:extLst>
              <a:ext uri="{FF2B5EF4-FFF2-40B4-BE49-F238E27FC236}">
                <a16:creationId xmlns:a16="http://schemas.microsoft.com/office/drawing/2014/main" id="{1B08E065-0D32-47AB-B4B9-6D98A74FFA77}"/>
              </a:ext>
            </a:extLst>
          </p:cNvPr>
          <p:cNvSpPr/>
          <p:nvPr userDrawn="1"/>
        </p:nvSpPr>
        <p:spPr bwMode="blackGray">
          <a:xfrm>
            <a:off x="6096000" y="0"/>
            <a:ext cx="6095999" cy="152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04000" rtlCol="0" anchor="ctr"/>
          <a:lstStyle/>
          <a:p>
            <a:pPr algn="r"/>
            <a:r>
              <a:rPr lang="en-US" sz="2800" spc="-50" baseline="0" noProof="1">
                <a:solidFill>
                  <a:schemeClr val="bg1"/>
                </a:solidFill>
                <a:latin typeface="+mj-lt"/>
              </a:rPr>
              <a:t>Simplifying Progress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23372BB-B827-41A5-A317-480A818E6D6D}"/>
              </a:ext>
            </a:extLst>
          </p:cNvPr>
          <p:cNvSpPr/>
          <p:nvPr userDrawn="1"/>
        </p:nvSpPr>
        <p:spPr>
          <a:xfrm>
            <a:off x="1" y="0"/>
            <a:ext cx="6096000" cy="51639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7" name="Logo">
            <a:extLst>
              <a:ext uri="{FF2B5EF4-FFF2-40B4-BE49-F238E27FC236}">
                <a16:creationId xmlns:a16="http://schemas.microsoft.com/office/drawing/2014/main" id="{58BF8B39-6A92-4F6E-B662-33AD361957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83" y="514800"/>
            <a:ext cx="3062392" cy="535517"/>
          </a:xfrm>
          <a:prstGeom prst="rect">
            <a:avLst/>
          </a:prstGeom>
        </p:spPr>
      </p:pic>
      <p:pic>
        <p:nvPicPr>
          <p:cNvPr id="4" name="pic_confidential_2" hidden="1">
            <a:extLst>
              <a:ext uri="{FF2B5EF4-FFF2-40B4-BE49-F238E27FC236}">
                <a16:creationId xmlns:a16="http://schemas.microsoft.com/office/drawing/2014/main" id="{EB46D51C-6A52-5482-DD7D-7B13EA074E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36" y="4712537"/>
            <a:ext cx="3356862" cy="356400"/>
          </a:xfrm>
          <a:prstGeom prst="rect">
            <a:avLst/>
          </a:prstGeom>
        </p:spPr>
      </p:pic>
      <p:pic>
        <p:nvPicPr>
          <p:cNvPr id="5" name="pic_confidential_1" hidden="1">
            <a:extLst>
              <a:ext uri="{FF2B5EF4-FFF2-40B4-BE49-F238E27FC236}">
                <a16:creationId xmlns:a16="http://schemas.microsoft.com/office/drawing/2014/main" id="{45A6CC2E-1670-095B-97C9-51D325E665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4716000"/>
            <a:ext cx="3356862" cy="356400"/>
          </a:xfrm>
          <a:prstGeom prst="rect">
            <a:avLst/>
          </a:prstGeom>
        </p:spPr>
      </p:pic>
      <p:pic>
        <p:nvPicPr>
          <p:cNvPr id="6" name="pic_confidential_0">
            <a:extLst>
              <a:ext uri="{FF2B5EF4-FFF2-40B4-BE49-F238E27FC236}">
                <a16:creationId xmlns:a16="http://schemas.microsoft.com/office/drawing/2014/main" id="{B1F7F1EA-EBD5-CF6F-6736-FF8206DB75F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2" y="4726194"/>
            <a:ext cx="1036800" cy="2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94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26B43"/>
          </p15:clr>
        </p15:guide>
        <p15:guide id="2" pos="189" userDrawn="1">
          <p15:clr>
            <a:srgbClr val="F26B43"/>
          </p15:clr>
        </p15:guide>
        <p15:guide id="3" orient="horz" pos="3498" userDrawn="1">
          <p15:clr>
            <a:srgbClr val="F26B43"/>
          </p15:clr>
        </p15:guide>
        <p15:guide id="4" pos="7491" userDrawn="1">
          <p15:clr>
            <a:srgbClr val="F26B43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82F4C01-EE7D-4AA7-B38E-ECA8E4697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A86120A-B490-4E33-BDCD-4DC227A4E43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8800" y="5562000"/>
            <a:ext cx="7704151" cy="216000"/>
          </a:xfrm>
          <a:prstGeom prst="rect">
            <a:avLst/>
          </a:prstGeom>
        </p:spPr>
        <p:txBody>
          <a:bodyPr wrap="square" tIns="36000" anchor="t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1000" b="0"/>
            </a:lvl1pPr>
          </a:lstStyle>
          <a:p>
            <a:pPr lvl="0"/>
            <a:r>
              <a:rPr lang="en-US" noProof="1"/>
              <a:t>Footnote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FE9B04A-8B8A-46C0-B900-9A403D0FC0AC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8074799" y="5562000"/>
            <a:ext cx="3816000" cy="216000"/>
          </a:xfrm>
          <a:prstGeom prst="rect">
            <a:avLst/>
          </a:prstGeom>
        </p:spPr>
        <p:txBody>
          <a:bodyPr wrap="square" tIns="36000" anchor="t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1000" b="0"/>
            </a:lvl1pPr>
          </a:lstStyle>
          <a:p>
            <a:pPr lvl="0"/>
            <a:r>
              <a:rPr lang="en-US" noProof="1"/>
              <a:t>Footnote</a:t>
            </a:r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DC1AB411-E876-4DEB-8173-A4DA6C705788}"/>
              </a:ext>
            </a:extLst>
          </p:cNvPr>
          <p:cNvSpPr>
            <a:spLocks noGrp="1"/>
          </p:cNvSpPr>
          <p:nvPr>
            <p:ph type="pic" sz="quarter" idx="4" hasCustomPrompt="1"/>
          </p:nvPr>
        </p:nvSpPr>
        <p:spPr>
          <a:xfrm>
            <a:off x="298800" y="1735200"/>
            <a:ext cx="7704151" cy="3816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b="0">
                <a:latin typeface="+mj-lt"/>
              </a:defRPr>
            </a:lvl1pPr>
          </a:lstStyle>
          <a:p>
            <a:r>
              <a:rPr lang="en-US" noProof="1"/>
              <a:t>Placeholder Image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8E212FD5-A9EE-4F32-8EE4-B935FB7DC37C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8076039" y="1735200"/>
            <a:ext cx="3814761" cy="3816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noProof="1"/>
              <a:t>If not needed, please delete first-level bullet point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208545-2FE9-4F35-AACF-1A4C7606BB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00" y="584994"/>
            <a:ext cx="11592302" cy="864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Headline 1, TT Norms Pro, 28 pt</a:t>
            </a:r>
          </a:p>
        </p:txBody>
      </p:sp>
      <p:sp>
        <p:nvSpPr>
          <p:cNvPr id="13" name="Chapter_titleonly">
            <a:extLst>
              <a:ext uri="{FF2B5EF4-FFF2-40B4-BE49-F238E27FC236}">
                <a16:creationId xmlns:a16="http://schemas.microsoft.com/office/drawing/2014/main" id="{3286F121-3D04-48DA-B2D3-5DEA732391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8800" y="234000"/>
            <a:ext cx="4320000" cy="180000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b="0"/>
            </a:lvl1pPr>
          </a:lstStyle>
          <a:p>
            <a:pPr lvl="0"/>
            <a:r>
              <a:rPr lang="en-US" noProof="1"/>
              <a:t>Category</a:t>
            </a:r>
          </a:p>
        </p:txBody>
      </p:sp>
    </p:spTree>
    <p:extLst>
      <p:ext uri="{BB962C8B-B14F-4D97-AF65-F5344CB8AC3E}">
        <p14:creationId xmlns:p14="http://schemas.microsoft.com/office/powerpoint/2010/main" val="2663489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26B43"/>
          </p15:clr>
        </p15:guide>
        <p15:guide id="2" pos="189" userDrawn="1">
          <p15:clr>
            <a:srgbClr val="F26B43"/>
          </p15:clr>
        </p15:guide>
        <p15:guide id="3" orient="horz" pos="3498" userDrawn="1">
          <p15:clr>
            <a:srgbClr val="F26B43"/>
          </p15:clr>
        </p15:guide>
        <p15:guide id="4" pos="7491" userDrawn="1">
          <p15:clr>
            <a:srgbClr val="F26B43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82F4C01-EE7D-4AA7-B38E-ECA8E4697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FE9B04A-8B8A-46C0-B900-9A403D0FC0AC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298799" y="5562000"/>
            <a:ext cx="5797200" cy="216000"/>
          </a:xfrm>
          <a:prstGeom prst="rect">
            <a:avLst/>
          </a:prstGeom>
        </p:spPr>
        <p:txBody>
          <a:bodyPr wrap="square" tIns="36000" anchor="t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1000" b="0"/>
            </a:lvl1pPr>
          </a:lstStyle>
          <a:p>
            <a:pPr lvl="0"/>
            <a:r>
              <a:rPr lang="en-US" noProof="1"/>
              <a:t>Footnote</a:t>
            </a:r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DC1AB411-E876-4DEB-8173-A4DA6C705788}"/>
              </a:ext>
            </a:extLst>
          </p:cNvPr>
          <p:cNvSpPr>
            <a:spLocks noGrp="1"/>
          </p:cNvSpPr>
          <p:nvPr>
            <p:ph type="pic" sz="quarter" idx="4" hasCustomPrompt="1"/>
          </p:nvPr>
        </p:nvSpPr>
        <p:spPr>
          <a:xfrm>
            <a:off x="6096000" y="1"/>
            <a:ext cx="6096000" cy="60768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b="0">
                <a:latin typeface="+mj-lt"/>
              </a:defRPr>
            </a:lvl1pPr>
          </a:lstStyle>
          <a:p>
            <a:r>
              <a:rPr lang="en-US" noProof="1"/>
              <a:t>Placeholder Image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8E212FD5-A9EE-4F32-8EE4-B935FB7DC37C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300037" y="1736725"/>
            <a:ext cx="5694363" cy="38163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noProof="1"/>
              <a:t>If not needed, please delete first-level bullet point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208545-2FE9-4F35-AACF-1A4C7606BB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00" y="590400"/>
            <a:ext cx="5508000" cy="712694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Headline 1, TT Norms Pro, 28 pt</a:t>
            </a:r>
          </a:p>
        </p:txBody>
      </p:sp>
    </p:spTree>
    <p:extLst>
      <p:ext uri="{BB962C8B-B14F-4D97-AF65-F5344CB8AC3E}">
        <p14:creationId xmlns:p14="http://schemas.microsoft.com/office/powerpoint/2010/main" val="1413704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26B43"/>
          </p15:clr>
        </p15:guide>
        <p15:guide id="2" pos="189" userDrawn="1">
          <p15:clr>
            <a:srgbClr val="F26B43"/>
          </p15:clr>
        </p15:guide>
        <p15:guide id="3" orient="horz" pos="3498" userDrawn="1">
          <p15:clr>
            <a:srgbClr val="F26B43"/>
          </p15:clr>
        </p15:guide>
        <p15:guide id="4" pos="7491" userDrawn="1">
          <p15:clr>
            <a:srgbClr val="F26B43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82F4C01-EE7D-4AA7-B38E-ECA8E4697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FE9B04A-8B8A-46C0-B900-9A403D0FC0AC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6191600" y="5562000"/>
            <a:ext cx="5797200" cy="216000"/>
          </a:xfrm>
          <a:prstGeom prst="rect">
            <a:avLst/>
          </a:prstGeom>
        </p:spPr>
        <p:txBody>
          <a:bodyPr wrap="square" tIns="36000" anchor="t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1000" b="0"/>
            </a:lvl1pPr>
          </a:lstStyle>
          <a:p>
            <a:pPr lvl="0"/>
            <a:r>
              <a:rPr lang="en-US" noProof="1"/>
              <a:t>Footnote</a:t>
            </a:r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DC1AB411-E876-4DEB-8173-A4DA6C705788}"/>
              </a:ext>
            </a:extLst>
          </p:cNvPr>
          <p:cNvSpPr>
            <a:spLocks noGrp="1"/>
          </p:cNvSpPr>
          <p:nvPr>
            <p:ph type="pic" sz="quarter" idx="4" hasCustomPrompt="1"/>
          </p:nvPr>
        </p:nvSpPr>
        <p:spPr>
          <a:xfrm>
            <a:off x="0" y="0"/>
            <a:ext cx="6096000" cy="60768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b="0">
                <a:latin typeface="+mj-lt"/>
              </a:defRPr>
            </a:lvl1pPr>
          </a:lstStyle>
          <a:p>
            <a:r>
              <a:rPr lang="en-US" noProof="1"/>
              <a:t>Placeholder Image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8E212FD5-A9EE-4F32-8EE4-B935FB7DC37C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6192837" y="1736725"/>
            <a:ext cx="5694363" cy="38163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noProof="1"/>
              <a:t>If not needed, please delete first-level bullet point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208545-2FE9-4F35-AACF-1A4C7606BB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1600" y="590400"/>
            <a:ext cx="5508000" cy="712694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Headline 1, TT Norms Pro, 28 pt</a:t>
            </a:r>
          </a:p>
        </p:txBody>
      </p:sp>
    </p:spTree>
    <p:extLst>
      <p:ext uri="{BB962C8B-B14F-4D97-AF65-F5344CB8AC3E}">
        <p14:creationId xmlns:p14="http://schemas.microsoft.com/office/powerpoint/2010/main" val="1426190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26B43"/>
          </p15:clr>
        </p15:guide>
        <p15:guide id="2" pos="189" userDrawn="1">
          <p15:clr>
            <a:srgbClr val="F26B43"/>
          </p15:clr>
        </p15:guide>
        <p15:guide id="3" orient="horz" pos="3498" userDrawn="1">
          <p15:clr>
            <a:srgbClr val="F26B43"/>
          </p15:clr>
        </p15:guide>
        <p15:guide id="4" pos="7491" userDrawn="1">
          <p15:clr>
            <a:srgbClr val="F26B43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sguise">
            <a:extLst>
              <a:ext uri="{FF2B5EF4-FFF2-40B4-BE49-F238E27FC236}">
                <a16:creationId xmlns:a16="http://schemas.microsoft.com/office/drawing/2014/main" id="{8D7FC62F-552E-C5B9-727B-DA09CF8A2126}"/>
              </a:ext>
            </a:extLst>
          </p:cNvPr>
          <p:cNvSpPr/>
          <p:nvPr userDrawn="1"/>
        </p:nvSpPr>
        <p:spPr>
          <a:xfrm>
            <a:off x="0" y="5562600"/>
            <a:ext cx="12192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8" name="Media Placeholder 3">
            <a:extLst>
              <a:ext uri="{FF2B5EF4-FFF2-40B4-BE49-F238E27FC236}">
                <a16:creationId xmlns:a16="http://schemas.microsoft.com/office/drawing/2014/main" id="{8695F007-2535-46C4-83A5-6DA2C8A06991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-1" y="0"/>
            <a:ext cx="12193200" cy="6857999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448162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26B43"/>
          </p15:clr>
        </p15:guide>
        <p15:guide id="2" pos="189" userDrawn="1">
          <p15:clr>
            <a:srgbClr val="F26B43"/>
          </p15:clr>
        </p15:guide>
        <p15:guide id="3" orient="horz" pos="3498" userDrawn="1">
          <p15:clr>
            <a:srgbClr val="F26B43"/>
          </p15:clr>
        </p15:guide>
        <p15:guide id="4" pos="7491" userDrawn="1">
          <p15:clr>
            <a:srgbClr val="F26B43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82F4C01-EE7D-4AA7-B38E-ECA8E4697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A86120A-B490-4E33-BDCD-4DC227A4E43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106799" y="5562000"/>
            <a:ext cx="6784000" cy="216000"/>
          </a:xfrm>
          <a:prstGeom prst="rect">
            <a:avLst/>
          </a:prstGeom>
        </p:spPr>
        <p:txBody>
          <a:bodyPr wrap="square" tIns="36000" anchor="t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1000" b="0"/>
            </a:lvl1pPr>
          </a:lstStyle>
          <a:p>
            <a:pPr lvl="0"/>
            <a:r>
              <a:rPr lang="en-US" noProof="1"/>
              <a:t>Footnote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FE9B04A-8B8A-46C0-B900-9A403D0FC0AC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298798" y="5562000"/>
            <a:ext cx="4734000" cy="216000"/>
          </a:xfrm>
          <a:prstGeom prst="rect">
            <a:avLst/>
          </a:prstGeom>
        </p:spPr>
        <p:txBody>
          <a:bodyPr wrap="square" tIns="36000" anchor="t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1000" b="0"/>
            </a:lvl1pPr>
          </a:lstStyle>
          <a:p>
            <a:pPr lvl="0"/>
            <a:r>
              <a:rPr lang="en-US" noProof="1"/>
              <a:t>Footnote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8E212FD5-A9EE-4F32-8EE4-B935FB7DC37C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300034" y="1735200"/>
            <a:ext cx="4734000" cy="3816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noProof="1"/>
              <a:t>If not needed, please delete first-level bullet point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208545-2FE9-4F35-AACF-1A4C7606BB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00" y="584994"/>
            <a:ext cx="11592302" cy="864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Headline 1, TT Norms Pro, 28 pt</a:t>
            </a:r>
          </a:p>
        </p:txBody>
      </p:sp>
      <p:sp>
        <p:nvSpPr>
          <p:cNvPr id="13" name="Chapter_titleonly">
            <a:extLst>
              <a:ext uri="{FF2B5EF4-FFF2-40B4-BE49-F238E27FC236}">
                <a16:creationId xmlns:a16="http://schemas.microsoft.com/office/drawing/2014/main" id="{3286F121-3D04-48DA-B2D3-5DEA732391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8800" y="234000"/>
            <a:ext cx="4320000" cy="180000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b="0"/>
            </a:lvl1pPr>
          </a:lstStyle>
          <a:p>
            <a:pPr lvl="0"/>
            <a:r>
              <a:rPr lang="en-US" noProof="1"/>
              <a:t>Category</a:t>
            </a:r>
          </a:p>
        </p:txBody>
      </p:sp>
      <p:sp>
        <p:nvSpPr>
          <p:cNvPr id="9" name="Media Placeholder 3">
            <a:extLst>
              <a:ext uri="{FF2B5EF4-FFF2-40B4-BE49-F238E27FC236}">
                <a16:creationId xmlns:a16="http://schemas.microsoft.com/office/drawing/2014/main" id="{5251528A-92E7-4E96-8CDB-F0F0D62A7255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5106798" y="1735199"/>
            <a:ext cx="6784000" cy="3816000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020089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26B43"/>
          </p15:clr>
        </p15:guide>
        <p15:guide id="2" pos="189" userDrawn="1">
          <p15:clr>
            <a:srgbClr val="F26B43"/>
          </p15:clr>
        </p15:guide>
        <p15:guide id="3" orient="horz" pos="3498" userDrawn="1">
          <p15:clr>
            <a:srgbClr val="F26B43"/>
          </p15:clr>
        </p15:guide>
        <p15:guide id="4" pos="7491" userDrawn="1">
          <p15:clr>
            <a:srgbClr val="F26B43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82F4C01-EE7D-4AA7-B38E-ECA8E4697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A86120A-B490-4E33-BDCD-4DC227A4E43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8799" y="5562000"/>
            <a:ext cx="6784000" cy="216000"/>
          </a:xfrm>
          <a:prstGeom prst="rect">
            <a:avLst/>
          </a:prstGeom>
        </p:spPr>
        <p:txBody>
          <a:bodyPr wrap="square" tIns="36000" anchor="t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1000" b="0"/>
            </a:lvl1pPr>
          </a:lstStyle>
          <a:p>
            <a:pPr lvl="0"/>
            <a:r>
              <a:rPr lang="en-US" noProof="1"/>
              <a:t>Footnote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FE9B04A-8B8A-46C0-B900-9A403D0FC0AC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7156799" y="5562000"/>
            <a:ext cx="4734000" cy="216000"/>
          </a:xfrm>
          <a:prstGeom prst="rect">
            <a:avLst/>
          </a:prstGeom>
        </p:spPr>
        <p:txBody>
          <a:bodyPr wrap="square" tIns="36000" anchor="t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1000" b="0"/>
            </a:lvl1pPr>
          </a:lstStyle>
          <a:p>
            <a:pPr lvl="0"/>
            <a:r>
              <a:rPr lang="en-US" noProof="1"/>
              <a:t>Footnote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8E212FD5-A9EE-4F32-8EE4-B935FB7DC37C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7156799" y="1735200"/>
            <a:ext cx="4734000" cy="3816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noProof="1"/>
              <a:t>If not needed, please delete first-level bullet point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208545-2FE9-4F35-AACF-1A4C7606BB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00" y="584994"/>
            <a:ext cx="11592302" cy="864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Headline 1, TT Norms Pro, 28 pt</a:t>
            </a:r>
          </a:p>
        </p:txBody>
      </p:sp>
      <p:sp>
        <p:nvSpPr>
          <p:cNvPr id="13" name="Chapter_titleonly">
            <a:extLst>
              <a:ext uri="{FF2B5EF4-FFF2-40B4-BE49-F238E27FC236}">
                <a16:creationId xmlns:a16="http://schemas.microsoft.com/office/drawing/2014/main" id="{3286F121-3D04-48DA-B2D3-5DEA732391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8800" y="234000"/>
            <a:ext cx="4320000" cy="180000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b="0"/>
            </a:lvl1pPr>
          </a:lstStyle>
          <a:p>
            <a:pPr lvl="0"/>
            <a:r>
              <a:rPr lang="en-US" noProof="1"/>
              <a:t>Category</a:t>
            </a:r>
          </a:p>
        </p:txBody>
      </p:sp>
      <p:sp>
        <p:nvSpPr>
          <p:cNvPr id="9" name="Media Placeholder 3">
            <a:extLst>
              <a:ext uri="{FF2B5EF4-FFF2-40B4-BE49-F238E27FC236}">
                <a16:creationId xmlns:a16="http://schemas.microsoft.com/office/drawing/2014/main" id="{5251528A-92E7-4E96-8CDB-F0F0D62A7255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298799" y="1735200"/>
            <a:ext cx="6784000" cy="3816000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447529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26B43"/>
          </p15:clr>
        </p15:guide>
        <p15:guide id="2" pos="189" userDrawn="1">
          <p15:clr>
            <a:srgbClr val="F26B43"/>
          </p15:clr>
        </p15:guide>
        <p15:guide id="3" orient="horz" pos="3498" userDrawn="1">
          <p15:clr>
            <a:srgbClr val="F26B43"/>
          </p15:clr>
        </p15:guide>
        <p15:guide id="4" pos="7491" userDrawn="1">
          <p15:clr>
            <a:srgbClr val="F26B43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82F4C01-EE7D-4AA7-B38E-ECA8E4697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B8B86D18-9128-4A21-BF58-0188B2709DFB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298799" y="5562000"/>
            <a:ext cx="11591925" cy="216000"/>
          </a:xfrm>
          <a:prstGeom prst="rect">
            <a:avLst/>
          </a:prstGeom>
        </p:spPr>
        <p:txBody>
          <a:bodyPr wrap="square" tIns="36000" anchor="t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1000" b="0"/>
            </a:lvl1pPr>
          </a:lstStyle>
          <a:p>
            <a:pPr lvl="0"/>
            <a:r>
              <a:rPr lang="en-US" noProof="1"/>
              <a:t>Caption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F636BA8-CAC4-40B3-9FCD-F5588129D191}"/>
              </a:ext>
            </a:extLst>
          </p:cNvPr>
          <p:cNvSpPr>
            <a:spLocks noGrp="1"/>
          </p:cNvSpPr>
          <p:nvPr>
            <p:ph type="pic" sz="quarter" idx="4" hasCustomPrompt="1"/>
          </p:nvPr>
        </p:nvSpPr>
        <p:spPr>
          <a:xfrm>
            <a:off x="3223997" y="1736638"/>
            <a:ext cx="950400" cy="118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buNone/>
              <a:defRPr b="0">
                <a:latin typeface="+mj-lt"/>
              </a:defRPr>
            </a:lvl1pPr>
          </a:lstStyle>
          <a:p>
            <a:r>
              <a:rPr lang="en-US" noProof="1"/>
              <a:t>Placeholder Image</a:t>
            </a:r>
          </a:p>
        </p:txBody>
      </p:sp>
      <p:sp>
        <p:nvSpPr>
          <p:cNvPr id="15" name="Picture Placeholder 1">
            <a:extLst>
              <a:ext uri="{FF2B5EF4-FFF2-40B4-BE49-F238E27FC236}">
                <a16:creationId xmlns:a16="http://schemas.microsoft.com/office/drawing/2014/main" id="{6C27232B-7CFF-4576-A1CF-3AD9D9F1A5ED}"/>
              </a:ext>
            </a:extLst>
          </p:cNvPr>
          <p:cNvSpPr>
            <a:spLocks noGrp="1"/>
          </p:cNvSpPr>
          <p:nvPr>
            <p:ph type="pic" sz="quarter" idx="3" hasCustomPrompt="1"/>
          </p:nvPr>
        </p:nvSpPr>
        <p:spPr>
          <a:xfrm>
            <a:off x="300037" y="1736638"/>
            <a:ext cx="950400" cy="118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buNone/>
              <a:defRPr b="0">
                <a:latin typeface="+mj-lt"/>
              </a:defRPr>
            </a:lvl1pPr>
          </a:lstStyle>
          <a:p>
            <a:r>
              <a:rPr lang="en-US" noProof="1"/>
              <a:t>Placeholder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C96BF2-A725-4D8E-BF2A-C590A8623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00" y="584994"/>
            <a:ext cx="11592302" cy="864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Headline 1, TT Norms Pro, 28 pt</a:t>
            </a:r>
          </a:p>
        </p:txBody>
      </p:sp>
      <p:sp>
        <p:nvSpPr>
          <p:cNvPr id="10" name="Chapter_titleonly">
            <a:extLst>
              <a:ext uri="{FF2B5EF4-FFF2-40B4-BE49-F238E27FC236}">
                <a16:creationId xmlns:a16="http://schemas.microsoft.com/office/drawing/2014/main" id="{D5CEE707-8DF1-479D-B5D5-71727A1066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8800" y="234000"/>
            <a:ext cx="4320000" cy="180000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b="0"/>
            </a:lvl1pPr>
          </a:lstStyle>
          <a:p>
            <a:pPr lvl="0"/>
            <a:r>
              <a:rPr lang="en-US" noProof="1"/>
              <a:t>Category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9C747660-2581-47EF-A011-9AEBB3E7E6F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47957" y="1736638"/>
            <a:ext cx="950400" cy="118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buNone/>
              <a:defRPr b="0">
                <a:latin typeface="+mj-lt"/>
              </a:defRPr>
            </a:lvl1pPr>
          </a:lstStyle>
          <a:p>
            <a:r>
              <a:rPr lang="en-US" noProof="1"/>
              <a:t>Placeholder Image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E281F671-0B53-447D-A507-7C27531B995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71916" y="1736638"/>
            <a:ext cx="950400" cy="118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buNone/>
              <a:defRPr b="0">
                <a:latin typeface="+mj-lt"/>
              </a:defRPr>
            </a:lvl1pPr>
          </a:lstStyle>
          <a:p>
            <a:r>
              <a:rPr lang="en-US" noProof="1"/>
              <a:t>Placeholder Image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158314A1-58B4-48D2-9720-E1C4DE548D9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223997" y="3050857"/>
            <a:ext cx="950400" cy="118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buNone/>
              <a:defRPr b="0">
                <a:latin typeface="+mj-lt"/>
              </a:defRPr>
            </a:lvl1pPr>
          </a:lstStyle>
          <a:p>
            <a:r>
              <a:rPr lang="en-US" noProof="1"/>
              <a:t>Placeholder Image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8111DDA6-7276-4124-96CD-5EAC5A55A24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00037" y="3050857"/>
            <a:ext cx="950400" cy="118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buNone/>
              <a:defRPr b="0">
                <a:latin typeface="+mj-lt"/>
              </a:defRPr>
            </a:lvl1pPr>
          </a:lstStyle>
          <a:p>
            <a:r>
              <a:rPr lang="en-US" noProof="1"/>
              <a:t>Placeholder Image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436541C8-510C-4FA5-86E8-F8D369C7828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47957" y="3050857"/>
            <a:ext cx="950400" cy="118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buNone/>
              <a:defRPr b="0">
                <a:latin typeface="+mj-lt"/>
              </a:defRPr>
            </a:lvl1pPr>
          </a:lstStyle>
          <a:p>
            <a:r>
              <a:rPr lang="en-US" noProof="1"/>
              <a:t>Placeholder Image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B009DA92-77C6-4A2F-AC41-C8F4D56FF10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071916" y="3050857"/>
            <a:ext cx="950400" cy="118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buNone/>
              <a:defRPr b="0">
                <a:latin typeface="+mj-lt"/>
              </a:defRPr>
            </a:lvl1pPr>
          </a:lstStyle>
          <a:p>
            <a:r>
              <a:rPr lang="en-US" noProof="1"/>
              <a:t>Placeholder Image</a:t>
            </a:r>
          </a:p>
        </p:txBody>
      </p:sp>
      <p:sp>
        <p:nvSpPr>
          <p:cNvPr id="22" name="Picture Placeholder 10">
            <a:extLst>
              <a:ext uri="{FF2B5EF4-FFF2-40B4-BE49-F238E27FC236}">
                <a16:creationId xmlns:a16="http://schemas.microsoft.com/office/drawing/2014/main" id="{F68D2681-ECFE-4C04-985B-0FB18A7EC4F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223997" y="4365075"/>
            <a:ext cx="950400" cy="118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buNone/>
              <a:defRPr b="0">
                <a:latin typeface="+mj-lt"/>
              </a:defRPr>
            </a:lvl1pPr>
          </a:lstStyle>
          <a:p>
            <a:r>
              <a:rPr lang="en-US" noProof="1"/>
              <a:t>Placeholder Image</a:t>
            </a:r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90A48B95-D562-4CF5-99C9-00A948D8061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00037" y="4365075"/>
            <a:ext cx="950400" cy="118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buNone/>
              <a:defRPr b="0">
                <a:latin typeface="+mj-lt"/>
              </a:defRPr>
            </a:lvl1pPr>
          </a:lstStyle>
          <a:p>
            <a:r>
              <a:rPr lang="en-US" noProof="1"/>
              <a:t>Placeholder Image</a:t>
            </a:r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60E0F0CC-9C19-491E-B851-619179E6124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47957" y="4365075"/>
            <a:ext cx="950400" cy="118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buNone/>
              <a:defRPr b="0">
                <a:latin typeface="+mj-lt"/>
              </a:defRPr>
            </a:lvl1pPr>
          </a:lstStyle>
          <a:p>
            <a:r>
              <a:rPr lang="en-US" noProof="1"/>
              <a:t>Placeholder Image</a:t>
            </a:r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881691DF-A070-43D7-A993-4E28145899A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071916" y="4365075"/>
            <a:ext cx="950400" cy="118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buNone/>
              <a:defRPr b="0">
                <a:latin typeface="+mj-lt"/>
              </a:defRPr>
            </a:lvl1pPr>
          </a:lstStyle>
          <a:p>
            <a:r>
              <a:rPr lang="en-US" noProof="1"/>
              <a:t>Placeholder Image</a:t>
            </a:r>
          </a:p>
        </p:txBody>
      </p:sp>
    </p:spTree>
    <p:extLst>
      <p:ext uri="{BB962C8B-B14F-4D97-AF65-F5344CB8AC3E}">
        <p14:creationId xmlns:p14="http://schemas.microsoft.com/office/powerpoint/2010/main" val="1323638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26B43"/>
          </p15:clr>
        </p15:guide>
        <p15:guide id="2" pos="189" userDrawn="1">
          <p15:clr>
            <a:srgbClr val="F26B43"/>
          </p15:clr>
        </p15:guide>
        <p15:guide id="3" orient="horz" pos="3498" userDrawn="1">
          <p15:clr>
            <a:srgbClr val="F26B43"/>
          </p15:clr>
        </p15:guide>
        <p15:guide id="4" pos="7491" userDrawn="1">
          <p15:clr>
            <a:srgbClr val="F26B43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F94B2390-26F9-444F-8320-211A6800C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3" name="Rechteck 8">
            <a:extLst>
              <a:ext uri="{FF2B5EF4-FFF2-40B4-BE49-F238E27FC236}">
                <a16:creationId xmlns:a16="http://schemas.microsoft.com/office/drawing/2014/main" id="{776B1989-1F45-42A7-B9D8-29C3D464D7C0}"/>
              </a:ext>
            </a:extLst>
          </p:cNvPr>
          <p:cNvSpPr/>
          <p:nvPr userDrawn="1"/>
        </p:nvSpPr>
        <p:spPr>
          <a:xfrm>
            <a:off x="7156798" y="3056399"/>
            <a:ext cx="4734000" cy="272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FEB542C-C653-45AB-9556-75BFD0990E6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156800" y="333075"/>
            <a:ext cx="4734000" cy="27216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lang="en-US" noProof="1"/>
              <a:t>Placeholder Image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E2D333E2-8DFF-428B-9076-D927FADDF8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0037" y="333074"/>
            <a:ext cx="6856759" cy="5444925"/>
          </a:xfrm>
          <a:solidFill>
            <a:schemeClr val="bg2"/>
          </a:solidFill>
        </p:spPr>
        <p:txBody>
          <a:bodyPr lIns="720000" tIns="720000" rIns="720000" bIns="1080000" anchor="ctr" anchorCtr="0">
            <a:normAutofit/>
          </a:bodyPr>
          <a:lstStyle>
            <a:lvl1pPr marL="0" indent="0">
              <a:buNone/>
              <a:defRPr sz="4400"/>
            </a:lvl1pPr>
            <a:lvl2pPr marL="216000" indent="0">
              <a:buNone/>
              <a:defRPr/>
            </a:lvl2pPr>
          </a:lstStyle>
          <a:p>
            <a:pPr lvl="0"/>
            <a:r>
              <a:rPr lang="en-US" noProof="0"/>
              <a:t>“Insert quote here.”</a:t>
            </a:r>
            <a:endParaRPr lang="en-US" noProof="0" dirty="0"/>
          </a:p>
        </p:txBody>
      </p:sp>
      <p:pic>
        <p:nvPicPr>
          <p:cNvPr id="7" name="Graphic 17">
            <a:extLst>
              <a:ext uri="{FF2B5EF4-FFF2-40B4-BE49-F238E27FC236}">
                <a16:creationId xmlns:a16="http://schemas.microsoft.com/office/drawing/2014/main" id="{D3E45FDB-B0BF-4AAA-B4AF-9A672063D1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61500" y="3454901"/>
            <a:ext cx="1924597" cy="1924597"/>
          </a:xfrm>
          <a:prstGeom prst="rect">
            <a:avLst/>
          </a:prstGeom>
        </p:spPr>
      </p:pic>
      <p:sp>
        <p:nvSpPr>
          <p:cNvPr id="8" name="Textplatzhalter 3">
            <a:extLst>
              <a:ext uri="{FF2B5EF4-FFF2-40B4-BE49-F238E27FC236}">
                <a16:creationId xmlns:a16="http://schemas.microsoft.com/office/drawing/2014/main" id="{558065E7-D729-4D15-B5FD-60277F074C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0037" y="4896000"/>
            <a:ext cx="6858000" cy="360000"/>
          </a:xfrm>
          <a:solidFill>
            <a:schemeClr val="bg2"/>
          </a:solidFill>
        </p:spPr>
        <p:txBody>
          <a:bodyPr lIns="720000" tIns="72000" rIns="720000" bIns="72000" anchor="ctr" anchorCtr="0">
            <a:noAutofit/>
          </a:bodyPr>
          <a:lstStyle>
            <a:lvl1pPr marL="0" indent="0">
              <a:buNone/>
              <a:defRPr sz="1600"/>
            </a:lvl1pPr>
            <a:lvl2pPr marL="216000" indent="0">
              <a:buNone/>
              <a:defRPr/>
            </a:lvl2pPr>
          </a:lstStyle>
          <a:p>
            <a:pPr lvl="0"/>
            <a:r>
              <a:rPr lang="en-US" noProof="0"/>
              <a:t>- Name Optional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76185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26B43"/>
          </p15:clr>
        </p15:guide>
        <p15:guide id="2" pos="189" userDrawn="1">
          <p15:clr>
            <a:srgbClr val="F26B43"/>
          </p15:clr>
        </p15:guide>
        <p15:guide id="3" orient="horz" pos="3498" userDrawn="1">
          <p15:clr>
            <a:srgbClr val="F26B43"/>
          </p15:clr>
        </p15:guide>
        <p15:guide id="4" pos="7491" userDrawn="1">
          <p15:clr>
            <a:srgbClr val="F26B43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F94B2390-26F9-444F-8320-211A6800C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65290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26B43"/>
          </p15:clr>
        </p15:guide>
        <p15:guide id="2" pos="189" userDrawn="1">
          <p15:clr>
            <a:srgbClr val="F26B43"/>
          </p15:clr>
        </p15:guide>
        <p15:guide id="3" orient="horz" pos="3498" userDrawn="1">
          <p15:clr>
            <a:srgbClr val="F26B43"/>
          </p15:clr>
        </p15:guide>
        <p15:guide id="4" pos="7491" userDrawn="1">
          <p15:clr>
            <a:srgbClr val="F26B43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hapter Divider Yellow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A10FCDA-A89E-4282-AE3C-534EECFCE6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30800" y="6494400"/>
            <a:ext cx="7452000" cy="15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86C27B-41A1-43F6-9654-5306C07530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74EDBDE6-4E29-408B-A880-A7882CED0E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0037" y="986589"/>
            <a:ext cx="11591925" cy="4566486"/>
          </a:xfrm>
        </p:spPr>
        <p:txBody>
          <a:bodyPr anchor="ctr">
            <a:normAutofit/>
          </a:bodyPr>
          <a:lstStyle>
            <a:lvl1pPr marL="0" indent="0">
              <a:buNone/>
              <a:defRPr sz="6600"/>
            </a:lvl1pPr>
          </a:lstStyle>
          <a:p>
            <a:r>
              <a:rPr lang="de-DE" dirty="0"/>
              <a:t>Chapter Topic</a:t>
            </a:r>
          </a:p>
        </p:txBody>
      </p:sp>
    </p:spTree>
    <p:extLst>
      <p:ext uri="{BB962C8B-B14F-4D97-AF65-F5344CB8AC3E}">
        <p14:creationId xmlns:p14="http://schemas.microsoft.com/office/powerpoint/2010/main" val="215239212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2391B-6DA4-4E7E-9214-043F195592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5135" y="4185122"/>
            <a:ext cx="5024064" cy="1354217"/>
          </a:xfrm>
        </p:spPr>
        <p:txBody>
          <a:bodyPr anchor="b"/>
          <a:lstStyle>
            <a:lvl1pPr algn="l">
              <a:lnSpc>
                <a:spcPct val="100000"/>
              </a:lnSpc>
              <a:defRPr sz="4400"/>
            </a:lvl1pPr>
          </a:lstStyle>
          <a:p>
            <a:r>
              <a:rPr lang="en-US" noProof="1"/>
              <a:t>Cover chart for longer titles in two or more lines, TT Norms Pro, 44 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5C58F2-55B6-42CD-8A94-797D3D2CDD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59998" y="6065999"/>
            <a:ext cx="5024064" cy="28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latin typeface="TT Norms Pro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Subtitle, month year</a:t>
            </a:r>
          </a:p>
        </p:txBody>
      </p:sp>
      <p:sp>
        <p:nvSpPr>
          <p:cNvPr id="20" name="Claim">
            <a:extLst>
              <a:ext uri="{FF2B5EF4-FFF2-40B4-BE49-F238E27FC236}">
                <a16:creationId xmlns:a16="http://schemas.microsoft.com/office/drawing/2014/main" id="{C745F0B3-8064-4B10-8B1C-24424E423880}"/>
              </a:ext>
            </a:extLst>
          </p:cNvPr>
          <p:cNvSpPr/>
          <p:nvPr userDrawn="1"/>
        </p:nvSpPr>
        <p:spPr bwMode="gray">
          <a:xfrm>
            <a:off x="0" y="4907722"/>
            <a:ext cx="6095999" cy="19502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0400" rIns="500400" rtlCol="0" anchor="ctr"/>
          <a:lstStyle/>
          <a:p>
            <a:pPr algn="ctr"/>
            <a:r>
              <a:rPr lang="en-US" sz="4100" spc="-40" baseline="0" noProof="1">
                <a:solidFill>
                  <a:schemeClr val="bg1"/>
                </a:solidFill>
                <a:latin typeface="+mj-lt"/>
              </a:rPr>
              <a:t>Simplifying Progress</a:t>
            </a: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4B2EAE3D-E19F-4C5C-973C-50BBEB63C0E8}"/>
              </a:ext>
            </a:extLst>
          </p:cNvPr>
          <p:cNvSpPr/>
          <p:nvPr userDrawn="1"/>
        </p:nvSpPr>
        <p:spPr>
          <a:xfrm>
            <a:off x="0" y="0"/>
            <a:ext cx="6096000" cy="49077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noProof="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6" name="Logo">
            <a:extLst>
              <a:ext uri="{FF2B5EF4-FFF2-40B4-BE49-F238E27FC236}">
                <a16:creationId xmlns:a16="http://schemas.microsoft.com/office/drawing/2014/main" id="{4DE3386C-0572-4BC5-BE1D-7A4A2A698C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81" y="789127"/>
            <a:ext cx="4529243" cy="792024"/>
          </a:xfrm>
          <a:prstGeom prst="rect">
            <a:avLst/>
          </a:prstGeom>
        </p:spPr>
      </p:pic>
      <p:pic>
        <p:nvPicPr>
          <p:cNvPr id="8" name="pic_confidential_2" hidden="1">
            <a:extLst>
              <a:ext uri="{FF2B5EF4-FFF2-40B4-BE49-F238E27FC236}">
                <a16:creationId xmlns:a16="http://schemas.microsoft.com/office/drawing/2014/main" id="{B6756A48-C0C5-0670-5E23-12BDEC27D4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0" y="2995200"/>
            <a:ext cx="3356862" cy="356400"/>
          </a:xfrm>
          <a:prstGeom prst="rect">
            <a:avLst/>
          </a:prstGeom>
        </p:spPr>
      </p:pic>
      <p:pic>
        <p:nvPicPr>
          <p:cNvPr id="4" name="pic_confidential_1" hidden="1">
            <a:extLst>
              <a:ext uri="{FF2B5EF4-FFF2-40B4-BE49-F238E27FC236}">
                <a16:creationId xmlns:a16="http://schemas.microsoft.com/office/drawing/2014/main" id="{3B457007-B01E-B5F1-06A9-4466F4A728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536" y="3002128"/>
            <a:ext cx="3356862" cy="356400"/>
          </a:xfrm>
          <a:prstGeom prst="rect">
            <a:avLst/>
          </a:prstGeom>
        </p:spPr>
      </p:pic>
      <p:pic>
        <p:nvPicPr>
          <p:cNvPr id="5" name="pic_confidential_0">
            <a:extLst>
              <a:ext uri="{FF2B5EF4-FFF2-40B4-BE49-F238E27FC236}">
                <a16:creationId xmlns:a16="http://schemas.microsoft.com/office/drawing/2014/main" id="{DFBDA7B4-AA72-51A8-23F6-5200AFD6320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73" y="3011694"/>
            <a:ext cx="1036800" cy="2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19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26B43"/>
          </p15:clr>
        </p15:guide>
        <p15:guide id="2" pos="189" userDrawn="1">
          <p15:clr>
            <a:srgbClr val="F26B43"/>
          </p15:clr>
        </p15:guide>
        <p15:guide id="3" orient="horz" pos="3498" userDrawn="1">
          <p15:clr>
            <a:srgbClr val="F26B43"/>
          </p15:clr>
        </p15:guide>
        <p15:guide id="4" pos="7491" userDrawn="1">
          <p15:clr>
            <a:srgbClr val="F26B43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oubl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095235C-73E1-409B-A8F2-E7A1F15C003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30800" y="1735200"/>
            <a:ext cx="5760000" cy="3816000"/>
          </a:xfrm>
        </p:spPr>
        <p:txBody>
          <a:bodyPr lIns="36000"/>
          <a:lstStyle>
            <a:lvl1pPr>
              <a:defRPr/>
            </a:lvl1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E9AEDA9-320B-4F45-8FA8-7BC50B1460C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98800" y="1735200"/>
            <a:ext cx="5760000" cy="3816000"/>
          </a:xfrm>
        </p:spPr>
        <p:txBody>
          <a:bodyPr lIns="36000"/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69D473-0F71-4386-B2CE-41CC215B5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00" y="586800"/>
            <a:ext cx="11592000" cy="7128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Title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22AA0E-2C16-487B-A6AB-B2C694858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800" y="6494400"/>
            <a:ext cx="7452000" cy="15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EFA9A3-4864-45F2-9697-0D75A2D1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EDA00348-7C0E-4240-8DBD-B0D0B07AA6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8800" y="5562000"/>
            <a:ext cx="11592000" cy="216000"/>
          </a:xfrm>
          <a:prstGeom prst="rect">
            <a:avLst/>
          </a:prstGeom>
        </p:spPr>
        <p:txBody>
          <a:bodyPr wrap="square" lIns="36000" tIns="3600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000" b="0"/>
            </a:lvl1pPr>
          </a:lstStyle>
          <a:p>
            <a:pPr lvl="0"/>
            <a:r>
              <a:rPr lang="en-US" noProof="0"/>
              <a:t>Footnote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B538925F-2E36-42F3-B3F1-10E90D22C3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8800" y="234000"/>
            <a:ext cx="4320000" cy="1836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200" b="0"/>
            </a:lvl1pPr>
          </a:lstStyle>
          <a:p>
            <a:pPr lvl="0"/>
            <a:r>
              <a:rPr lang="en-US" noProof="0"/>
              <a:t>Category</a:t>
            </a:r>
          </a:p>
        </p:txBody>
      </p:sp>
    </p:spTree>
    <p:extLst>
      <p:ext uri="{BB962C8B-B14F-4D97-AF65-F5344CB8AC3E}">
        <p14:creationId xmlns:p14="http://schemas.microsoft.com/office/powerpoint/2010/main" val="2478540230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Vide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5E2F00-0057-4319-AC5B-9936F8DC6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800" y="6494400"/>
            <a:ext cx="7452000" cy="15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82F4C01-EE7D-4AA7-B38E-ECA8E4697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9EB45E5-02B9-4502-94F2-9839D77EC6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00" y="586800"/>
            <a:ext cx="11592000" cy="71269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C8ED4E2B-150B-4503-AC14-3AB1D5D19D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08400" y="5562000"/>
            <a:ext cx="6782400" cy="216000"/>
          </a:xfrm>
          <a:prstGeom prst="rect">
            <a:avLst/>
          </a:prstGeom>
        </p:spPr>
        <p:txBody>
          <a:bodyPr wrap="square" tIns="3600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000" b="0"/>
            </a:lvl1pPr>
          </a:lstStyle>
          <a:p>
            <a:pPr lvl="0"/>
            <a:r>
              <a:rPr lang="en-US" noProof="0"/>
              <a:t>Footnote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24FFBA73-5420-49F0-9627-AA9F0CAD43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8800" y="5562000"/>
            <a:ext cx="4734000" cy="216000"/>
          </a:xfrm>
          <a:prstGeom prst="rect">
            <a:avLst/>
          </a:prstGeom>
        </p:spPr>
        <p:txBody>
          <a:bodyPr wrap="square" tIns="3600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000" b="0"/>
            </a:lvl1pPr>
          </a:lstStyle>
          <a:p>
            <a:pPr lvl="0"/>
            <a:r>
              <a:rPr lang="en-US" noProof="0"/>
              <a:t>Footnote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9C805-FC5F-42F9-8827-7AC18259486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98800" y="1735200"/>
            <a:ext cx="4734000" cy="38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36C68DB5-9B43-46D8-984E-8686E274C172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5108400" y="1735200"/>
            <a:ext cx="6782400" cy="3816000"/>
          </a:xfrm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E8B348-D65A-471B-B93B-02C78374B2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8800" y="234000"/>
            <a:ext cx="4320000" cy="1836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200" b="0"/>
            </a:lvl1pPr>
          </a:lstStyle>
          <a:p>
            <a:pPr lvl="0"/>
            <a:r>
              <a:rPr lang="en-US" noProof="0"/>
              <a:t>Category</a:t>
            </a:r>
          </a:p>
        </p:txBody>
      </p:sp>
    </p:spTree>
    <p:extLst>
      <p:ext uri="{BB962C8B-B14F-4D97-AF65-F5344CB8AC3E}">
        <p14:creationId xmlns:p14="http://schemas.microsoft.com/office/powerpoint/2010/main" val="2828595762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Left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5E2F00-0057-4319-AC5B-9936F8DC6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800" y="6494400"/>
            <a:ext cx="7452000" cy="15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82F4C01-EE7D-4AA7-B38E-ECA8E4697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9EB45E5-02B9-4502-94F2-9839D77EC6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00" y="586800"/>
            <a:ext cx="11592000" cy="71269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C8ED4E2B-150B-4503-AC14-3AB1D5D19D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74800" y="5562000"/>
            <a:ext cx="3816000" cy="216000"/>
          </a:xfrm>
          <a:prstGeom prst="rect">
            <a:avLst/>
          </a:prstGeom>
        </p:spPr>
        <p:txBody>
          <a:bodyPr wrap="square" tIns="3600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000" b="0"/>
            </a:lvl1pPr>
          </a:lstStyle>
          <a:p>
            <a:pPr lvl="0"/>
            <a:r>
              <a:rPr lang="en-US" noProof="0"/>
              <a:t>Footnote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24FFBA73-5420-49F0-9627-AA9F0CAD43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8800" y="5562000"/>
            <a:ext cx="7704000" cy="216000"/>
          </a:xfrm>
          <a:prstGeom prst="rect">
            <a:avLst/>
          </a:prstGeom>
        </p:spPr>
        <p:txBody>
          <a:bodyPr wrap="square" tIns="3600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000" b="0"/>
            </a:lvl1pPr>
          </a:lstStyle>
          <a:p>
            <a:pPr lvl="0"/>
            <a:r>
              <a:rPr lang="en-US" noProof="0"/>
              <a:t>Footnote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9C805-FC5F-42F9-8827-7AC18259486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98800" y="1735200"/>
            <a:ext cx="7704000" cy="38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36C68DB5-9B43-46D8-984E-8686E274C172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074800" y="1735200"/>
            <a:ext cx="3816000" cy="38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60B889D-CBA9-4FCC-9066-DB5D75B8EA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8800" y="234000"/>
            <a:ext cx="4320000" cy="1836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200" b="0"/>
            </a:lvl1pPr>
          </a:lstStyle>
          <a:p>
            <a:pPr lvl="0"/>
            <a:r>
              <a:rPr lang="en-US" noProof="0"/>
              <a:t>Category</a:t>
            </a:r>
          </a:p>
        </p:txBody>
      </p:sp>
    </p:spTree>
    <p:extLst>
      <p:ext uri="{BB962C8B-B14F-4D97-AF65-F5344CB8AC3E}">
        <p14:creationId xmlns:p14="http://schemas.microsoft.com/office/powerpoint/2010/main" val="2779779438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Vide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5E2F00-0057-4319-AC5B-9936F8DC6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800" y="6494400"/>
            <a:ext cx="7452000" cy="15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82F4C01-EE7D-4AA7-B38E-ECA8E4697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9EB45E5-02B9-4502-94F2-9839D77EC6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00" y="586800"/>
            <a:ext cx="11592000" cy="71269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C8ED4E2B-150B-4503-AC14-3AB1D5D19D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56800" y="5562000"/>
            <a:ext cx="4734000" cy="216000"/>
          </a:xfrm>
          <a:prstGeom prst="rect">
            <a:avLst/>
          </a:prstGeom>
        </p:spPr>
        <p:txBody>
          <a:bodyPr wrap="square" tIns="3600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000" b="0"/>
            </a:lvl1pPr>
          </a:lstStyle>
          <a:p>
            <a:pPr lvl="0"/>
            <a:r>
              <a:rPr lang="en-US" noProof="0"/>
              <a:t>Footnote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24FFBA73-5420-49F0-9627-AA9F0CAD43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8800" y="5562000"/>
            <a:ext cx="6782400" cy="216000"/>
          </a:xfrm>
          <a:prstGeom prst="rect">
            <a:avLst/>
          </a:prstGeom>
        </p:spPr>
        <p:txBody>
          <a:bodyPr wrap="square" tIns="3600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000" b="0"/>
            </a:lvl1pPr>
          </a:lstStyle>
          <a:p>
            <a:pPr lvl="0"/>
            <a:r>
              <a:rPr lang="en-US" noProof="0"/>
              <a:t>Footnote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9C805-FC5F-42F9-8827-7AC18259486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98800" y="1735200"/>
            <a:ext cx="6782400" cy="38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36C68DB5-9B43-46D8-984E-8686E274C172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7156800" y="1735200"/>
            <a:ext cx="4734000" cy="38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E7D9E68-8B02-4BE8-946E-15EF672AB6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8800" y="234000"/>
            <a:ext cx="4320000" cy="1836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200" b="0"/>
            </a:lvl1pPr>
          </a:lstStyle>
          <a:p>
            <a:pPr lvl="0"/>
            <a:r>
              <a:rPr lang="en-US" noProof="0" dirty="0"/>
              <a:t>Category</a:t>
            </a:r>
          </a:p>
        </p:txBody>
      </p:sp>
    </p:spTree>
    <p:extLst>
      <p:ext uri="{BB962C8B-B14F-4D97-AF65-F5344CB8AC3E}">
        <p14:creationId xmlns:p14="http://schemas.microsoft.com/office/powerpoint/2010/main" val="139754060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69D473-0F71-4386-B2CE-41CC215B5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00" y="586800"/>
            <a:ext cx="11592000" cy="7128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Title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22AA0E-2C16-487B-A6AB-B2C694858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800" y="6494400"/>
            <a:ext cx="7452000" cy="15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EFA9A3-4864-45F2-9697-0D75A2D1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E9B917-EA97-4DE2-B8CF-798182261E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8799" y="1735200"/>
            <a:ext cx="5759999" cy="360000"/>
          </a:xfrm>
        </p:spPr>
        <p:txBody>
          <a:bodyPr tIns="0" bIns="0"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Comparison header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6266FD7-98D1-4469-8726-97F8E2FE46F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30800" y="1735200"/>
            <a:ext cx="5760000" cy="360000"/>
          </a:xfrm>
        </p:spPr>
        <p:txBody>
          <a:bodyPr tIns="0" bIns="0"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Comparison header</a:t>
            </a: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25C067A8-F1EB-4686-97F4-54BB2DA29B4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30800" y="2095200"/>
            <a:ext cx="5760000" cy="345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7AE35D06-1EB1-41A6-AA9C-4C49585D3BE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98800" y="2095200"/>
            <a:ext cx="5760000" cy="345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89248FF1-416B-4B28-AC47-DF0BAE79D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8800" y="234000"/>
            <a:ext cx="4320000" cy="1836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200" b="0"/>
            </a:lvl1pPr>
          </a:lstStyle>
          <a:p>
            <a:pPr lvl="0"/>
            <a:r>
              <a:rPr lang="en-US" noProof="0" dirty="0"/>
              <a:t>Category</a:t>
            </a:r>
          </a:p>
        </p:txBody>
      </p:sp>
    </p:spTree>
    <p:extLst>
      <p:ext uri="{BB962C8B-B14F-4D97-AF65-F5344CB8AC3E}">
        <p14:creationId xmlns:p14="http://schemas.microsoft.com/office/powerpoint/2010/main" val="15625391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ripl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69D473-0F71-4386-B2CE-41CC215B5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00" y="586800"/>
            <a:ext cx="11592000" cy="7128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Title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22AA0E-2C16-487B-A6AB-B2C694858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800" y="6494400"/>
            <a:ext cx="7452000" cy="15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EFA9A3-4864-45F2-9697-0D75A2D1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70FA2F-96C0-4776-B177-122DBDFDCC1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298800" y="1735200"/>
            <a:ext cx="3816000" cy="38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06661FA-5407-4537-B5EA-3E7F8F838F65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186800" y="1735200"/>
            <a:ext cx="3816000" cy="38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9C36C31-5E22-457D-86E7-C9B80F1948F2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074800" y="1735200"/>
            <a:ext cx="3816000" cy="38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platzhalter 10">
            <a:extLst>
              <a:ext uri="{FF2B5EF4-FFF2-40B4-BE49-F238E27FC236}">
                <a16:creationId xmlns:a16="http://schemas.microsoft.com/office/drawing/2014/main" id="{CDBB53E2-CABB-4E03-93F5-321F35DC0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8800" y="234000"/>
            <a:ext cx="4320000" cy="1836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200" b="0"/>
            </a:lvl1pPr>
          </a:lstStyle>
          <a:p>
            <a:pPr lvl="0"/>
            <a:r>
              <a:rPr lang="en-US" noProof="0"/>
              <a:t>Category</a:t>
            </a:r>
          </a:p>
        </p:txBody>
      </p:sp>
      <p:sp>
        <p:nvSpPr>
          <p:cNvPr id="3" name="Textplatzhalter 10">
            <a:extLst>
              <a:ext uri="{FF2B5EF4-FFF2-40B4-BE49-F238E27FC236}">
                <a16:creationId xmlns:a16="http://schemas.microsoft.com/office/drawing/2014/main" id="{D52245D3-6052-771E-9E04-B30E17A53D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8800" y="5562000"/>
            <a:ext cx="3816000" cy="216000"/>
          </a:xfrm>
          <a:prstGeom prst="rect">
            <a:avLst/>
          </a:prstGeom>
        </p:spPr>
        <p:txBody>
          <a:bodyPr wrap="square" tIns="3600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000" b="0"/>
            </a:lvl1pPr>
          </a:lstStyle>
          <a:p>
            <a:pPr lvl="0"/>
            <a:r>
              <a:rPr lang="en-US" noProof="0"/>
              <a:t>Footnote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2AC79B04-2AAE-FF62-581E-7B1CEECB15F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86800" y="5562000"/>
            <a:ext cx="3816000" cy="216000"/>
          </a:xfrm>
          <a:prstGeom prst="rect">
            <a:avLst/>
          </a:prstGeom>
        </p:spPr>
        <p:txBody>
          <a:bodyPr wrap="square" tIns="3600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000" b="0"/>
            </a:lvl1pPr>
          </a:lstStyle>
          <a:p>
            <a:pPr lvl="0"/>
            <a:r>
              <a:rPr lang="en-US" noProof="0"/>
              <a:t>Footnote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07CF7531-3C27-973C-2CB8-2149A4A4B4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74800" y="5562000"/>
            <a:ext cx="3816000" cy="216000"/>
          </a:xfrm>
          <a:prstGeom prst="rect">
            <a:avLst/>
          </a:prstGeom>
        </p:spPr>
        <p:txBody>
          <a:bodyPr wrap="square" tIns="3600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000" b="0"/>
            </a:lvl1pPr>
          </a:lstStyle>
          <a:p>
            <a:pPr lvl="0"/>
            <a:r>
              <a:rPr lang="en-US" noProof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842486908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095235C-73E1-409B-A8F2-E7A1F15C003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38800" y="1735200"/>
            <a:ext cx="5652000" cy="38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E9AEDA9-320B-4F45-8FA8-7BC50B1460C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98800" y="1735200"/>
            <a:ext cx="5677200" cy="38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69D473-0F71-4386-B2CE-41CC215B5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00" y="586800"/>
            <a:ext cx="11592000" cy="7128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22AA0E-2C16-487B-A6AB-B2C694858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EFA9A3-4864-45F2-9697-0D75A2D1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2AF9FF7-2DF4-4852-8126-899942EB4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8800" y="234000"/>
            <a:ext cx="2797200" cy="183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200" b="0"/>
            </a:lvl1pPr>
          </a:lstStyle>
          <a:p>
            <a:pPr lvl="0"/>
            <a:r>
              <a:rPr lang="en-US" noProof="0" dirty="0"/>
              <a:t>Category</a:t>
            </a:r>
          </a:p>
        </p:txBody>
      </p:sp>
    </p:spTree>
    <p:extLst>
      <p:ext uri="{BB962C8B-B14F-4D97-AF65-F5344CB8AC3E}">
        <p14:creationId xmlns:p14="http://schemas.microsoft.com/office/powerpoint/2010/main" val="5613275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69D473-0F71-4386-B2CE-41CC215B5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00" y="586800"/>
            <a:ext cx="11592000" cy="7128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22AA0E-2C16-487B-A6AB-B2C694858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EFA9A3-4864-45F2-9697-0D75A2D1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2AF9FF7-2DF4-4852-8126-899942EB4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8800" y="234000"/>
            <a:ext cx="2797200" cy="183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200" b="0"/>
            </a:lvl1pPr>
          </a:lstStyle>
          <a:p>
            <a:pPr lvl="0"/>
            <a:r>
              <a:rPr lang="en-US" noProof="0" dirty="0"/>
              <a:t>Category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70FA2F-96C0-4776-B177-122DBDFDCC1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298800" y="1735200"/>
            <a:ext cx="3636000" cy="38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06661FA-5407-4537-B5EA-3E7F8F838F65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276800" y="1735200"/>
            <a:ext cx="3636000" cy="38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9C36C31-5E22-457D-86E7-C9B80F1948F2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254800" y="1735200"/>
            <a:ext cx="3636000" cy="38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71059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ide by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69D473-0F71-4386-B2CE-41CC215B5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00" y="586800"/>
            <a:ext cx="11592000" cy="7128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22AA0E-2C16-487B-A6AB-B2C694858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EFA9A3-4864-45F2-9697-0D75A2D1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B501B34-E50D-48FA-ADED-F508C1845B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8800" y="234000"/>
            <a:ext cx="2797200" cy="183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200" b="0"/>
            </a:lvl1pPr>
          </a:lstStyle>
          <a:p>
            <a:pPr lvl="0"/>
            <a:r>
              <a:rPr lang="en-US" noProof="0" dirty="0"/>
              <a:t>Category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B7DA19-FA0B-482E-BC19-DA355EB07AC2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02800" y="1735200"/>
            <a:ext cx="5688000" cy="18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375D49E-31E0-4336-AC53-7145587EAEF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02800" y="3722400"/>
            <a:ext cx="5688000" cy="18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0B4F2EC4-877A-455D-AF9B-57ED8D5705E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98800" y="1735200"/>
            <a:ext cx="5677200" cy="38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26594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69D473-0F71-4386-B2CE-41CC215B5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00" y="586800"/>
            <a:ext cx="11592000" cy="7128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22AA0E-2C16-487B-A6AB-B2C694858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EFA9A3-4864-45F2-9697-0D75A2D1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2AF9FF7-2DF4-4852-8126-899942EB4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8800" y="234000"/>
            <a:ext cx="2797200" cy="183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200" b="0"/>
            </a:lvl1pPr>
          </a:lstStyle>
          <a:p>
            <a:pPr lvl="0"/>
            <a:r>
              <a:rPr lang="en-US" noProof="0" dirty="0"/>
              <a:t>Category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70FA2F-96C0-4776-B177-122DBDFDCC1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298800" y="1735200"/>
            <a:ext cx="2700000" cy="38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06661FA-5407-4537-B5EA-3E7F8F838F65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262800" y="1735200"/>
            <a:ext cx="2700000" cy="38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9C36C31-5E22-457D-86E7-C9B80F1948F2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190800" y="1735200"/>
            <a:ext cx="2700000" cy="38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7A5C2690-BC5C-49B0-A8C0-3C294F6A4064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226800" y="1735200"/>
            <a:ext cx="2700000" cy="38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0088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4DB1195C-2459-4964-8831-D1CD778D9CFA}"/>
              </a:ext>
            </a:extLst>
          </p:cNvPr>
          <p:cNvSpPr>
            <a:spLocks noGrp="1"/>
          </p:cNvSpPr>
          <p:nvPr>
            <p:ph type="pic" sz="quarter" idx="2" hasCustomPrompt="1"/>
          </p:nvPr>
        </p:nvSpPr>
        <p:spPr>
          <a:xfrm>
            <a:off x="0" y="0"/>
            <a:ext cx="12192000" cy="4716539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b="0">
                <a:latin typeface="+mj-lt"/>
              </a:defRPr>
            </a:lvl1pPr>
          </a:lstStyle>
          <a:p>
            <a:r>
              <a:rPr lang="en-US" noProof="1"/>
              <a:t>Placeholder Image</a:t>
            </a: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425C58F2-55B6-42CD-8A94-797D3D2CDD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4000" y="6066000"/>
            <a:ext cx="7272000" cy="28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latin typeface="TT Norms Pro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Subtitle, month year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52391B-6DA4-4E7E-9214-043F195592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5137388"/>
            <a:ext cx="7272000" cy="861774"/>
          </a:xfrm>
        </p:spPr>
        <p:txBody>
          <a:bodyPr anchor="b">
            <a:spAutoFit/>
          </a:bodyPr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en-US" noProof="1"/>
              <a:t>Cover chart for longer titles in two or three lines, TT Norms Pro, 28 pt</a:t>
            </a:r>
          </a:p>
        </p:txBody>
      </p:sp>
      <p:sp>
        <p:nvSpPr>
          <p:cNvPr id="22" name="Claim">
            <a:extLst>
              <a:ext uri="{FF2B5EF4-FFF2-40B4-BE49-F238E27FC236}">
                <a16:creationId xmlns:a16="http://schemas.microsoft.com/office/drawing/2014/main" id="{8CFE772B-CDD6-4167-95D0-A7A9F4F3D4E3}"/>
              </a:ext>
            </a:extLst>
          </p:cNvPr>
          <p:cNvSpPr/>
          <p:nvPr userDrawn="1"/>
        </p:nvSpPr>
        <p:spPr bwMode="auto">
          <a:xfrm>
            <a:off x="8122596" y="5785744"/>
            <a:ext cx="4069404" cy="108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rIns="500400" rtlCol="0" anchor="ctr"/>
          <a:lstStyle/>
          <a:p>
            <a:pPr algn="ctr">
              <a:lnSpc>
                <a:spcPct val="125000"/>
              </a:lnSpc>
            </a:pPr>
            <a:r>
              <a:rPr lang="en-US" sz="2300" spc="-50" baseline="0" noProof="1">
                <a:solidFill>
                  <a:schemeClr val="bg1"/>
                </a:solidFill>
                <a:latin typeface="+mj-lt"/>
              </a:rPr>
              <a:t>Simplifying Progress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1A89EE8-6CEB-42C5-A89A-E02837B54C44}"/>
              </a:ext>
            </a:extLst>
          </p:cNvPr>
          <p:cNvSpPr/>
          <p:nvPr userDrawn="1"/>
        </p:nvSpPr>
        <p:spPr>
          <a:xfrm>
            <a:off x="8122596" y="4705744"/>
            <a:ext cx="4069404" cy="108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47C534CE-DEFA-4690-B8CE-C52CF34AE9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698" y="5067274"/>
            <a:ext cx="2041200" cy="356941"/>
          </a:xfrm>
          <a:prstGeom prst="rect">
            <a:avLst/>
          </a:prstGeom>
        </p:spPr>
      </p:pic>
      <p:pic>
        <p:nvPicPr>
          <p:cNvPr id="6" name="pic_confidential_2" hidden="1">
            <a:extLst>
              <a:ext uri="{FF2B5EF4-FFF2-40B4-BE49-F238E27FC236}">
                <a16:creationId xmlns:a16="http://schemas.microsoft.com/office/drawing/2014/main" id="{1E009444-537B-DDE3-26B5-5C2A8ADEE3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84" y="4805302"/>
            <a:ext cx="3356862" cy="356400"/>
          </a:xfrm>
          <a:prstGeom prst="rect">
            <a:avLst/>
          </a:prstGeom>
        </p:spPr>
      </p:pic>
      <p:pic>
        <p:nvPicPr>
          <p:cNvPr id="4" name="pic_confidential_1" hidden="1">
            <a:extLst>
              <a:ext uri="{FF2B5EF4-FFF2-40B4-BE49-F238E27FC236}">
                <a16:creationId xmlns:a16="http://schemas.microsoft.com/office/drawing/2014/main" id="{1B693B1C-2F71-F1DF-2E52-8A14235F89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8" y="4808765"/>
            <a:ext cx="3356862" cy="356400"/>
          </a:xfrm>
          <a:prstGeom prst="rect">
            <a:avLst/>
          </a:prstGeom>
        </p:spPr>
      </p:pic>
      <p:pic>
        <p:nvPicPr>
          <p:cNvPr id="7" name="pic_confidential_0">
            <a:extLst>
              <a:ext uri="{FF2B5EF4-FFF2-40B4-BE49-F238E27FC236}">
                <a16:creationId xmlns:a16="http://schemas.microsoft.com/office/drawing/2014/main" id="{F4F6F95A-DCD5-2186-E4D6-FF9074B275F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0" y="4818959"/>
            <a:ext cx="1036800" cy="2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71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26B43"/>
          </p15:clr>
        </p15:guide>
        <p15:guide id="2" pos="189" userDrawn="1">
          <p15:clr>
            <a:srgbClr val="F26B43"/>
          </p15:clr>
        </p15:guide>
        <p15:guide id="3" orient="horz" pos="3498" userDrawn="1">
          <p15:clr>
            <a:srgbClr val="F26B43"/>
          </p15:clr>
        </p15:guide>
        <p15:guide id="4" pos="7491" userDrawn="1">
          <p15:clr>
            <a:srgbClr val="F26B43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69D473-0F71-4386-B2CE-41CC215B5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00" y="586800"/>
            <a:ext cx="11592000" cy="7128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Title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22AA0E-2C16-487B-A6AB-B2C694858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800" y="6494400"/>
            <a:ext cx="7452000" cy="15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EFA9A3-4864-45F2-9697-0D75A2D1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A4246B55-761B-425D-82BC-01A3352626C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98800" y="1735200"/>
            <a:ext cx="11592000" cy="38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A612885A-AF35-4395-BF2A-0C5A156685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8800" y="234000"/>
            <a:ext cx="2797200" cy="183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200" b="0"/>
            </a:lvl1pPr>
          </a:lstStyle>
          <a:p>
            <a:pPr lvl="0"/>
            <a:r>
              <a:rPr lang="en-US" noProof="0"/>
              <a:t>Category</a:t>
            </a:r>
          </a:p>
        </p:txBody>
      </p:sp>
    </p:spTree>
    <p:extLst>
      <p:ext uri="{BB962C8B-B14F-4D97-AF65-F5344CB8AC3E}">
        <p14:creationId xmlns:p14="http://schemas.microsoft.com/office/powerpoint/2010/main" val="4008501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368">
          <p15:clr>
            <a:srgbClr val="F26B43"/>
          </p15:clr>
        </p15:guide>
        <p15:guide id="6" orient="horz" pos="142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Yellow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4DB1195C-2459-4964-8831-D1CD778D9CFA}"/>
              </a:ext>
            </a:extLst>
          </p:cNvPr>
          <p:cNvSpPr>
            <a:spLocks noGrp="1"/>
          </p:cNvSpPr>
          <p:nvPr>
            <p:ph type="pic" sz="quarter" idx="2" hasCustomPrompt="1"/>
          </p:nvPr>
        </p:nvSpPr>
        <p:spPr>
          <a:xfrm>
            <a:off x="0" y="2149205"/>
            <a:ext cx="12192000" cy="4716539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b="0">
                <a:latin typeface="+mj-lt"/>
              </a:defRPr>
            </a:lvl1pPr>
          </a:lstStyle>
          <a:p>
            <a:r>
              <a:rPr lang="en-US" noProof="1"/>
              <a:t>Placeholder Image</a:t>
            </a: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425C58F2-55B6-42CD-8A94-797D3D2CDD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19963" y="1146141"/>
            <a:ext cx="7272000" cy="28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latin typeface="TT Norms Pro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Subtitle, month year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52391B-6DA4-4E7E-9214-043F195592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19963" y="217530"/>
            <a:ext cx="7272000" cy="861774"/>
          </a:xfrm>
        </p:spPr>
        <p:txBody>
          <a:bodyPr anchor="b">
            <a:spAutoFit/>
          </a:bodyPr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en-US" noProof="1"/>
              <a:t>Cover chart for longer titles in two or three lines, TT Norms Pro, 28 pt</a:t>
            </a:r>
          </a:p>
        </p:txBody>
      </p:sp>
      <p:sp>
        <p:nvSpPr>
          <p:cNvPr id="22" name="Claim">
            <a:extLst>
              <a:ext uri="{FF2B5EF4-FFF2-40B4-BE49-F238E27FC236}">
                <a16:creationId xmlns:a16="http://schemas.microsoft.com/office/drawing/2014/main" id="{8CFE772B-CDD6-4167-95D0-A7A9F4F3D4E3}"/>
              </a:ext>
            </a:extLst>
          </p:cNvPr>
          <p:cNvSpPr/>
          <p:nvPr userDrawn="1"/>
        </p:nvSpPr>
        <p:spPr bwMode="auto">
          <a:xfrm>
            <a:off x="0" y="1080000"/>
            <a:ext cx="4069404" cy="108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rIns="500400" rtlCol="0" anchor="ctr"/>
          <a:lstStyle/>
          <a:p>
            <a:pPr algn="ctr">
              <a:lnSpc>
                <a:spcPct val="125000"/>
              </a:lnSpc>
            </a:pPr>
            <a:r>
              <a:rPr lang="en-US" sz="2300" spc="-50" baseline="0" noProof="1">
                <a:solidFill>
                  <a:schemeClr val="bg1"/>
                </a:solidFill>
                <a:latin typeface="+mj-lt"/>
              </a:rPr>
              <a:t>Simplifying Progress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1A89EE8-6CEB-42C5-A89A-E02837B54C44}"/>
              </a:ext>
            </a:extLst>
          </p:cNvPr>
          <p:cNvSpPr/>
          <p:nvPr userDrawn="1"/>
        </p:nvSpPr>
        <p:spPr>
          <a:xfrm>
            <a:off x="0" y="0"/>
            <a:ext cx="4069404" cy="108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47C534CE-DEFA-4690-B8CE-C52CF34AE9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02" y="361530"/>
            <a:ext cx="2041200" cy="356941"/>
          </a:xfrm>
          <a:prstGeom prst="rect">
            <a:avLst/>
          </a:prstGeom>
        </p:spPr>
      </p:pic>
      <p:pic>
        <p:nvPicPr>
          <p:cNvPr id="6" name="pic_confidential_2" hidden="1">
            <a:extLst>
              <a:ext uri="{FF2B5EF4-FFF2-40B4-BE49-F238E27FC236}">
                <a16:creationId xmlns:a16="http://schemas.microsoft.com/office/drawing/2014/main" id="{1E009444-537B-DDE3-26B5-5C2A8ADEE3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58" y="1555062"/>
            <a:ext cx="3356862" cy="356400"/>
          </a:xfrm>
          <a:prstGeom prst="rect">
            <a:avLst/>
          </a:prstGeom>
        </p:spPr>
      </p:pic>
      <p:pic>
        <p:nvPicPr>
          <p:cNvPr id="4" name="pic_confidential_1" hidden="1">
            <a:extLst>
              <a:ext uri="{FF2B5EF4-FFF2-40B4-BE49-F238E27FC236}">
                <a16:creationId xmlns:a16="http://schemas.microsoft.com/office/drawing/2014/main" id="{1B693B1C-2F71-F1DF-2E52-8A14235F89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922" y="1558525"/>
            <a:ext cx="3356862" cy="356400"/>
          </a:xfrm>
          <a:prstGeom prst="rect">
            <a:avLst/>
          </a:prstGeom>
        </p:spPr>
      </p:pic>
      <p:pic>
        <p:nvPicPr>
          <p:cNvPr id="7" name="pic_confidential_0">
            <a:extLst>
              <a:ext uri="{FF2B5EF4-FFF2-40B4-BE49-F238E27FC236}">
                <a16:creationId xmlns:a16="http://schemas.microsoft.com/office/drawing/2014/main" id="{F4F6F95A-DCD5-2186-E4D6-FF9074B275F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094" y="1568719"/>
            <a:ext cx="1036800" cy="2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27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26B43"/>
          </p15:clr>
        </p15:guide>
        <p15:guide id="2" pos="189" userDrawn="1">
          <p15:clr>
            <a:srgbClr val="F26B43"/>
          </p15:clr>
        </p15:guide>
        <p15:guide id="3" orient="horz" pos="3498" userDrawn="1">
          <p15:clr>
            <a:srgbClr val="F26B43"/>
          </p15:clr>
        </p15:guide>
        <p15:guide id="4" pos="7491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82F4C01-EE7D-4AA7-B38E-ECA8E4697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28508EB5-7938-4CFF-ADE3-D3A442CBB40D}"/>
              </a:ext>
            </a:extLst>
          </p:cNvPr>
          <p:cNvSpPr>
            <a:spLocks noGrp="1"/>
          </p:cNvSpPr>
          <p:nvPr>
            <p:ph type="pic" sz="quarter" idx="2" hasCustomPrompt="1"/>
          </p:nvPr>
        </p:nvSpPr>
        <p:spPr>
          <a:xfrm>
            <a:off x="6096000" y="1"/>
            <a:ext cx="6096000" cy="60768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b="0">
                <a:latin typeface="+mj-lt"/>
              </a:defRPr>
            </a:lvl1pPr>
          </a:lstStyle>
          <a:p>
            <a:r>
              <a:rPr lang="en-US" noProof="1"/>
              <a:t>Placeholder Image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7965E6F-4CA8-4DB5-8935-A5CCC47759F6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298800" y="1735200"/>
            <a:ext cx="5508000" cy="3816000"/>
          </a:xfrm>
        </p:spPr>
        <p:txBody>
          <a:bodyPr/>
          <a:lstStyle>
            <a:lvl1pPr marL="0" indent="0">
              <a:spcAft>
                <a:spcPts val="2300"/>
              </a:spcAft>
              <a:buNone/>
              <a:defRPr/>
            </a:lvl1pPr>
            <a:lvl2pPr marL="216000" indent="0">
              <a:spcAft>
                <a:spcPts val="2300"/>
              </a:spcAft>
              <a:buNone/>
              <a:defRPr/>
            </a:lvl2pPr>
            <a:lvl3pPr marL="378000" indent="0">
              <a:spcAft>
                <a:spcPts val="2300"/>
              </a:spcAft>
              <a:buNone/>
              <a:defRPr/>
            </a:lvl3pPr>
            <a:lvl4pPr marL="504000" indent="0">
              <a:spcAft>
                <a:spcPts val="2300"/>
              </a:spcAft>
              <a:buNone/>
              <a:defRPr/>
            </a:lvl4pPr>
            <a:lvl5pPr marL="630000" indent="0">
              <a:spcAft>
                <a:spcPts val="2300"/>
              </a:spcAft>
              <a:buNone/>
              <a:defRPr/>
            </a:lvl5pPr>
          </a:lstStyle>
          <a:p>
            <a:pPr lvl="0"/>
            <a:r>
              <a:rPr lang="en-US" noProof="1"/>
              <a:t>Agenda Item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39D14C-A584-4B0B-99B5-827E68A6A6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00" y="590400"/>
            <a:ext cx="5508000" cy="712694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328146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26B43"/>
          </p15:clr>
        </p15:guide>
        <p15:guide id="2" pos="189" userDrawn="1">
          <p15:clr>
            <a:srgbClr val="F26B43"/>
          </p15:clr>
        </p15:guide>
        <p15:guide id="3" orient="horz" pos="3498" userDrawn="1">
          <p15:clr>
            <a:srgbClr val="F26B43"/>
          </p15:clr>
        </p15:guide>
        <p15:guide id="4" pos="7491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 Yellow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F4CFEA0-3A9F-44E3-98E4-5E3EED0F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Chapter_titleonly">
            <a:extLst>
              <a:ext uri="{FF2B5EF4-FFF2-40B4-BE49-F238E27FC236}">
                <a16:creationId xmlns:a16="http://schemas.microsoft.com/office/drawing/2014/main" id="{F7B9568A-B2B7-4307-A4C6-77D6355468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8800" y="986400"/>
            <a:ext cx="11592000" cy="45684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6600"/>
            </a:lvl1pPr>
          </a:lstStyle>
          <a:p>
            <a:pPr lvl="0"/>
            <a:r>
              <a:rPr lang="de-DE" dirty="0"/>
              <a:t>Chapter Divider, TT Norms Pro, 66 pt – Text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762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26B43"/>
          </p15:clr>
        </p15:guide>
        <p15:guide id="2" pos="189" userDrawn="1">
          <p15:clr>
            <a:srgbClr val="F26B43"/>
          </p15:clr>
        </p15:guide>
        <p15:guide id="3" orient="horz" pos="3498" userDrawn="1">
          <p15:clr>
            <a:srgbClr val="F26B43"/>
          </p15:clr>
        </p15:guide>
        <p15:guide id="4" pos="7491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F94B2390-26F9-444F-8320-211A6800C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EE0253D5-03AC-4621-9144-E0C193B4C8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37" y="986589"/>
            <a:ext cx="11591925" cy="4566486"/>
          </a:xfrm>
        </p:spPr>
        <p:txBody>
          <a:bodyPr anchor="ctr">
            <a:normAutofit/>
          </a:bodyPr>
          <a:lstStyle>
            <a:lvl1pPr marL="0" indent="0">
              <a:buNone/>
              <a:defRPr sz="6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Chapter Divider, TT Norms Pro, 66 pt – Text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228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26B43"/>
          </p15:clr>
        </p15:guide>
        <p15:guide id="2" pos="189" userDrawn="1">
          <p15:clr>
            <a:srgbClr val="F26B43"/>
          </p15:clr>
        </p15:guide>
        <p15:guide id="3" orient="horz" pos="3498" userDrawn="1">
          <p15:clr>
            <a:srgbClr val="F26B43"/>
          </p15:clr>
        </p15:guide>
        <p15:guide id="4" pos="7491" userDrawn="1">
          <p15:clr>
            <a:srgbClr val="F26B43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4.w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_confidential_2" hidden="1">
            <a:extLst>
              <a:ext uri="{FF2B5EF4-FFF2-40B4-BE49-F238E27FC236}">
                <a16:creationId xmlns:a16="http://schemas.microsoft.com/office/drawing/2014/main" id="{A3A736AE-F850-AB3C-AA2A-A52BF4DFD66C}"/>
              </a:ext>
            </a:extLst>
          </p:cNvPr>
          <p:cNvPicPr>
            <a:picLocks noChangeAspect="1"/>
          </p:cNvPicPr>
          <p:nvPr userDrawn="1"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9756" y="225425"/>
            <a:ext cx="2412207" cy="256104"/>
          </a:xfrm>
          <a:prstGeom prst="rect">
            <a:avLst/>
          </a:prstGeom>
        </p:spPr>
      </p:pic>
      <p:pic>
        <p:nvPicPr>
          <p:cNvPr id="13" name="pic_confidential_1" hidden="1">
            <a:extLst>
              <a:ext uri="{FF2B5EF4-FFF2-40B4-BE49-F238E27FC236}">
                <a16:creationId xmlns:a16="http://schemas.microsoft.com/office/drawing/2014/main" id="{6B925629-9EF8-5E0F-EF6E-10763978233E}"/>
              </a:ext>
            </a:extLst>
          </p:cNvPr>
          <p:cNvPicPr>
            <a:picLocks noChangeAspect="1"/>
          </p:cNvPicPr>
          <p:nvPr userDrawn="1"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0231" y="225425"/>
            <a:ext cx="2421732" cy="257116"/>
          </a:xfrm>
          <a:prstGeom prst="rect">
            <a:avLst/>
          </a:prstGeom>
        </p:spPr>
      </p:pic>
      <p:pic>
        <p:nvPicPr>
          <p:cNvPr id="18" name="pic_confidential_0">
            <a:extLst>
              <a:ext uri="{FF2B5EF4-FFF2-40B4-BE49-F238E27FC236}">
                <a16:creationId xmlns:a16="http://schemas.microsoft.com/office/drawing/2014/main" id="{0DBF02EE-9625-F42A-A40C-8A16C3EFBF2A}"/>
              </a:ext>
            </a:extLst>
          </p:cNvPr>
          <p:cNvPicPr>
            <a:picLocks noChangeAspect="1"/>
          </p:cNvPicPr>
          <p:nvPr userDrawn="1"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000" y="216539"/>
            <a:ext cx="1036800" cy="259200"/>
          </a:xfrm>
          <a:prstGeom prst="rect">
            <a:avLst/>
          </a:prstGeom>
        </p:spPr>
      </p:pic>
      <p:sp>
        <p:nvSpPr>
          <p:cNvPr id="19" name="Rectangle 1">
            <a:extLst>
              <a:ext uri="{FF2B5EF4-FFF2-40B4-BE49-F238E27FC236}">
                <a16:creationId xmlns:a16="http://schemas.microsoft.com/office/drawing/2014/main" id="{9AE81B4C-05CF-46F7-BC63-63B092C77E89}"/>
              </a:ext>
            </a:extLst>
          </p:cNvPr>
          <p:cNvSpPr/>
          <p:nvPr userDrawn="1"/>
        </p:nvSpPr>
        <p:spPr>
          <a:xfrm>
            <a:off x="0" y="6074022"/>
            <a:ext cx="12192000" cy="7839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7" name="Logo">
            <a:extLst>
              <a:ext uri="{FF2B5EF4-FFF2-40B4-BE49-F238E27FC236}">
                <a16:creationId xmlns:a16="http://schemas.microsoft.com/office/drawing/2014/main" id="{8ED39B42-C7DC-45ED-9C86-4941BCCA49D5}"/>
              </a:ext>
            </a:extLst>
          </p:cNvPr>
          <p:cNvPicPr>
            <a:picLocks noChangeAspect="1"/>
          </p:cNvPicPr>
          <p:nvPr userDrawn="1"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600" y="6337545"/>
            <a:ext cx="1520054" cy="26581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A0E72066-F454-4960-927B-24DADBD47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037" y="6494400"/>
            <a:ext cx="412377" cy="15388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C8761C7-EE27-4485-904A-AF787EF92FB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A807303-54EA-4B5B-A6CF-D629C29A6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037" y="1736725"/>
            <a:ext cx="11592301" cy="38163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1"/>
              <a:t>If not needed, please delete first-level bullet point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05FACF-C780-4AC0-83A4-AF1E1E765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584994"/>
            <a:ext cx="11592302" cy="7126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1"/>
              <a:t>Headline 1, TT Norms Pro, 28 pt</a:t>
            </a:r>
          </a:p>
        </p:txBody>
      </p:sp>
    </p:spTree>
    <p:extLst>
      <p:ext uri="{BB962C8B-B14F-4D97-AF65-F5344CB8AC3E}">
        <p14:creationId xmlns:p14="http://schemas.microsoft.com/office/powerpoint/2010/main" val="90219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49" r:id="rId2"/>
    <p:sldLayoutId id="2147483668" r:id="rId3"/>
    <p:sldLayoutId id="2147483669" r:id="rId4"/>
    <p:sldLayoutId id="2147483742" r:id="rId5"/>
    <p:sldLayoutId id="2147483747" r:id="rId6"/>
    <p:sldLayoutId id="2147483660" r:id="rId7"/>
    <p:sldLayoutId id="2147483717" r:id="rId8"/>
    <p:sldLayoutId id="2147483719" r:id="rId9"/>
    <p:sldLayoutId id="2147483709" r:id="rId10"/>
    <p:sldLayoutId id="2147483710" r:id="rId11"/>
    <p:sldLayoutId id="2147483738" r:id="rId12"/>
    <p:sldLayoutId id="2147483740" r:id="rId13"/>
    <p:sldLayoutId id="2147483720" r:id="rId14"/>
    <p:sldLayoutId id="2147483721" r:id="rId15"/>
    <p:sldLayoutId id="2147483722" r:id="rId16"/>
    <p:sldLayoutId id="2147483743" r:id="rId17"/>
    <p:sldLayoutId id="2147483723" r:id="rId18"/>
    <p:sldLayoutId id="2147483739" r:id="rId19"/>
    <p:sldLayoutId id="2147483744" r:id="rId20"/>
    <p:sldLayoutId id="2147483724" r:id="rId21"/>
    <p:sldLayoutId id="2147483725" r:id="rId22"/>
    <p:sldLayoutId id="2147483726" r:id="rId23"/>
    <p:sldLayoutId id="2147483727" r:id="rId24"/>
    <p:sldLayoutId id="2147483728" r:id="rId25"/>
    <p:sldLayoutId id="2147483729" r:id="rId26"/>
    <p:sldLayoutId id="2147483687" r:id="rId27"/>
    <p:sldLayoutId id="2147483694" r:id="rId28"/>
    <p:sldLayoutId id="2147483701" r:id="rId29"/>
    <p:sldLayoutId id="2147483730" r:id="rId30"/>
    <p:sldLayoutId id="2147483745" r:id="rId31"/>
    <p:sldLayoutId id="2147483746" r:id="rId32"/>
    <p:sldLayoutId id="2147483736" r:id="rId33"/>
    <p:sldLayoutId id="2147483732" r:id="rId34"/>
    <p:sldLayoutId id="2147483733" r:id="rId35"/>
    <p:sldLayoutId id="2147483734" r:id="rId36"/>
    <p:sldLayoutId id="2147483735" r:id="rId37"/>
    <p:sldLayoutId id="2147483655" r:id="rId38"/>
    <p:sldLayoutId id="2147483749" r:id="rId39"/>
    <p:sldLayoutId id="2147483750" r:id="rId40"/>
    <p:sldLayoutId id="2147483751" r:id="rId41"/>
    <p:sldLayoutId id="2147483752" r:id="rId42"/>
    <p:sldLayoutId id="2147483753" r:id="rId43"/>
    <p:sldLayoutId id="2147483754" r:id="rId44"/>
    <p:sldLayoutId id="2147483755" r:id="rId45"/>
    <p:sldLayoutId id="2147483756" r:id="rId46"/>
    <p:sldLayoutId id="2147483757" r:id="rId47"/>
    <p:sldLayoutId id="2147483758" r:id="rId48"/>
    <p:sldLayoutId id="2147483759" r:id="rId49"/>
    <p:sldLayoutId id="2147483760" r:id="rId50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1"/>
          </a:solidFill>
          <a:latin typeface="TT Norms Pro" panose="02000503030000020003" pitchFamily="50" charset="0"/>
          <a:ea typeface="+mj-ea"/>
          <a:cs typeface="+mj-cs"/>
        </a:defRPr>
      </a:lvl1pPr>
    </p:titleStyle>
    <p:bodyStyle>
      <a:lvl1pPr marL="226800" indent="-2268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SzPct val="80000"/>
        <a:buFont typeface="Wingdings" panose="05000000000000000000" pitchFamily="2" charset="2"/>
        <a:buChar char="§"/>
        <a:defRPr lang="de-DE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068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SzPct val="80000"/>
        <a:buFont typeface="Wingdings" panose="05000000000000000000" pitchFamily="2" charset="2"/>
        <a:buChar char="§"/>
        <a:defRPr sz="16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583200" indent="-2268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SzPct val="80000"/>
        <a:buFont typeface="Wingdings" panose="05000000000000000000" pitchFamily="2" charset="2"/>
        <a:buChar char="§"/>
        <a:defRPr sz="1600" b="0" kern="1200">
          <a:solidFill>
            <a:schemeClr val="tx1"/>
          </a:solidFill>
          <a:latin typeface="+mj-lt"/>
          <a:ea typeface="+mn-ea"/>
          <a:cs typeface="+mn-cs"/>
        </a:defRPr>
      </a:lvl3pPr>
      <a:lvl4pPr marL="7632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SzPct val="80000"/>
        <a:buFont typeface="Wingdings" panose="05000000000000000000" pitchFamily="2" charset="2"/>
        <a:buChar char="§"/>
        <a:defRPr sz="1600" b="0" kern="1200">
          <a:solidFill>
            <a:schemeClr val="tx1"/>
          </a:solidFill>
          <a:latin typeface="+mj-lt"/>
          <a:ea typeface="+mn-ea"/>
          <a:cs typeface="+mn-cs"/>
        </a:defRPr>
      </a:lvl4pPr>
      <a:lvl5pPr marL="943200" indent="-2268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SzPct val="80000"/>
        <a:buFont typeface="Wingdings" panose="05000000000000000000" pitchFamily="2" charset="2"/>
        <a:buChar char="§"/>
        <a:defRPr sz="1600" b="0" kern="1200">
          <a:solidFill>
            <a:schemeClr val="tx1"/>
          </a:solidFill>
          <a:latin typeface="+mj-lt"/>
          <a:ea typeface="+mn-ea"/>
          <a:cs typeface="+mn-cs"/>
        </a:defRPr>
      </a:lvl5pPr>
      <a:lvl6pPr marL="900000" indent="-108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2000" indent="-108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24000" indent="-108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386000" indent="-108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189" userDrawn="1">
          <p15:clr>
            <a:srgbClr val="F26B43"/>
          </p15:clr>
        </p15:guide>
        <p15:guide id="3" pos="7491" userDrawn="1">
          <p15:clr>
            <a:srgbClr val="F26B43"/>
          </p15:clr>
        </p15:guide>
        <p15:guide id="4" orient="horz" pos="2296" userDrawn="1">
          <p15:clr>
            <a:srgbClr val="F26B43"/>
          </p15:clr>
        </p15:guide>
        <p15:guide id="5" orient="horz" pos="142" userDrawn="1">
          <p15:clr>
            <a:srgbClr val="F26B43"/>
          </p15:clr>
        </p15:guide>
        <p15:guide id="6" orient="horz" pos="1094" userDrawn="1">
          <p15:clr>
            <a:srgbClr val="F26B43"/>
          </p15:clr>
        </p15:guide>
        <p15:guide id="7" orient="horz" pos="3498" userDrawn="1">
          <p15:clr>
            <a:srgbClr val="F26B43"/>
          </p15:clr>
        </p15:guide>
        <p15:guide id="8" orient="horz" pos="3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rtorius.com/en/products/process-analytical-technology/data-analytics-software/support/knowledge-base/1474856-1474856" TargetMode="External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sv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Relationship Id="rId9" Type="http://schemas.openxmlformats.org/officeDocument/2006/relationships/image" Target="../media/image62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gular_expression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6.xml"/><Relationship Id="rId4" Type="http://schemas.openxmlformats.org/officeDocument/2006/relationships/hyperlink" Target="https://regex101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8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5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4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001B2DC0-511B-4D16-AD7C-5F03404D7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6066000"/>
            <a:ext cx="5184000" cy="288000"/>
          </a:xfrm>
        </p:spPr>
        <p:txBody>
          <a:bodyPr/>
          <a:lstStyle/>
          <a:p>
            <a:r>
              <a:rPr lang="en-US" noProof="1"/>
              <a:t>2025-05-21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9B8E19E-EA1D-4073-8BE7-EF2A40ED0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5137126"/>
            <a:ext cx="5184000" cy="861774"/>
          </a:xfrm>
        </p:spPr>
        <p:txBody>
          <a:bodyPr/>
          <a:lstStyle/>
          <a:p>
            <a:r>
              <a:rPr lang="en-US" dirty="0"/>
              <a:t>Umetrics® Ecosystem</a:t>
            </a:r>
            <a:br>
              <a:rPr lang="en-US" dirty="0"/>
            </a:br>
            <a:r>
              <a:rPr lang="en-US" dirty="0"/>
              <a:t>SIMCA®-online News</a:t>
            </a:r>
          </a:p>
        </p:txBody>
      </p:sp>
      <p:pic>
        <p:nvPicPr>
          <p:cNvPr id="6" name="Platshållare för bild 6" descr="En bild som visar inomhus, person, man, förbereder&#10;&#10;Automatiskt genererad beskrivning">
            <a:extLst>
              <a:ext uri="{FF2B5EF4-FFF2-40B4-BE49-F238E27FC236}">
                <a16:creationId xmlns:a16="http://schemas.microsoft.com/office/drawing/2014/main" id="{D345582A-1C01-55C2-589D-74B8F9F8F588}"/>
              </a:ext>
            </a:extLst>
          </p:cNvPr>
          <p:cNvPicPr>
            <a:picLocks noGrp="1" noChangeAspect="1"/>
          </p:cNvPicPr>
          <p:nvPr>
            <p:ph type="pic"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1" r="25001"/>
          <a:stretch/>
        </p:blipFill>
        <p:spPr>
          <a:xfrm>
            <a:off x="609600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1021384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94ED2-6AAA-A8F8-1FA2-121DEE5EE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17EBF879-F875-3E53-8585-096BC549B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494400"/>
            <a:ext cx="412377" cy="153888"/>
          </a:xfrm>
        </p:spPr>
        <p:txBody>
          <a:bodyPr/>
          <a:lstStyle/>
          <a:p>
            <a:fld id="{0C8761C7-EE27-4485-904A-AF787EF92FBE}" type="slidenum">
              <a:rPr lang="en-US" noProof="0" smtClean="0"/>
              <a:pPr/>
              <a:t>10</a:t>
            </a:fld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C6069-A6C7-9E49-1ED5-11B749A0F8B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00038" y="1736725"/>
            <a:ext cx="5760000" cy="3816350"/>
          </a:xfrm>
          <a:solidFill>
            <a:schemeClr val="bg2"/>
          </a:solidFill>
        </p:spPr>
        <p:txBody>
          <a:bodyPr lIns="90000" tIns="36000" rIns="90000" bIns="36000"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Benefits</a:t>
            </a:r>
          </a:p>
          <a:p>
            <a:r>
              <a:rPr lang="en-US" sz="1400" dirty="0"/>
              <a:t>List all potential issues of project configuration</a:t>
            </a:r>
          </a:p>
          <a:p>
            <a:r>
              <a:rPr lang="en-US" sz="1400" dirty="0"/>
              <a:t>Pages with issues highlighted with icon and color in tree</a:t>
            </a:r>
          </a:p>
          <a:p>
            <a:r>
              <a:rPr lang="en-US" sz="1400" dirty="0"/>
              <a:t>Updated pages highlighted in bold in tree</a:t>
            </a:r>
          </a:p>
          <a:p>
            <a:r>
              <a:rPr lang="en-US" sz="1400" dirty="0"/>
              <a:t>Validation streamlined and can be suspended</a:t>
            </a:r>
          </a:p>
          <a:p>
            <a:pPr marL="0" indent="0">
              <a:buNone/>
            </a:pPr>
            <a:r>
              <a:rPr lang="en-US" b="1" dirty="0"/>
              <a:t>Applies to</a:t>
            </a:r>
          </a:p>
          <a:p>
            <a:r>
              <a:rPr lang="en-US" sz="1400" dirty="0"/>
              <a:t>Server | desktop client</a:t>
            </a:r>
          </a:p>
          <a:p>
            <a:pPr marL="0" indent="0">
              <a:buNone/>
            </a:pPr>
            <a:r>
              <a:rPr lang="en-US" b="1" dirty="0"/>
              <a:t>Changes</a:t>
            </a:r>
          </a:p>
          <a:p>
            <a:r>
              <a:rPr lang="en-US" sz="1400" dirty="0"/>
              <a:t>Execution settings validation results highlighted in configuration wizard</a:t>
            </a:r>
          </a:p>
          <a:p>
            <a:r>
              <a:rPr lang="en-US" sz="1400" dirty="0"/>
              <a:t>Summary page of potential issues</a:t>
            </a:r>
          </a:p>
          <a:p>
            <a:r>
              <a:rPr lang="en-US" sz="1400" dirty="0"/>
              <a:t>Checkbox to temporarily not perform validation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DAE591-E89C-5F51-E661-5003382AB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584994"/>
            <a:ext cx="11592302" cy="712694"/>
          </a:xfrm>
        </p:spPr>
        <p:txBody>
          <a:bodyPr anchor="t">
            <a:normAutofit/>
          </a:bodyPr>
          <a:lstStyle/>
          <a:p>
            <a:r>
              <a:rPr lang="en-US" dirty="0"/>
              <a:t>Configuration Validation and Trouble Shooting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EEB6D2-BA80-FE53-D042-661801EE5B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8800" y="234000"/>
            <a:ext cx="2797200" cy="184666"/>
          </a:xfrm>
        </p:spPr>
        <p:txBody>
          <a:bodyPr/>
          <a:lstStyle/>
          <a:p>
            <a:r>
              <a:rPr lang="en-US" dirty="0"/>
              <a:t>SIMCA®-online News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E184087-BB71-501F-9D12-8E046ACDA2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8800" y="5562000"/>
            <a:ext cx="11592000" cy="19024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12A63CF0-5C6A-4847-3022-70699EC61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463" y="1735200"/>
            <a:ext cx="3566398" cy="27415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F1EF544-5384-B5F9-9F82-96CD477CF72D}"/>
              </a:ext>
            </a:extLst>
          </p:cNvPr>
          <p:cNvSpPr/>
          <p:nvPr/>
        </p:nvSpPr>
        <p:spPr>
          <a:xfrm>
            <a:off x="7085719" y="3829050"/>
            <a:ext cx="1141730" cy="143510"/>
          </a:xfrm>
          <a:prstGeom prst="rect">
            <a:avLst/>
          </a:prstGeom>
          <a:noFill/>
          <a:ln w="12700">
            <a:solidFill>
              <a:srgbClr val="00B9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err="1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834E9B-E195-9100-1E10-8DE80B512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1781" y="3946631"/>
            <a:ext cx="2729019" cy="160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15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0D29F-F8D1-6124-B4EB-CA756C3D5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0530AE71-6AF5-E9D6-017D-F53C684C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494400"/>
            <a:ext cx="412377" cy="153888"/>
          </a:xfrm>
        </p:spPr>
        <p:txBody>
          <a:bodyPr/>
          <a:lstStyle/>
          <a:p>
            <a:fld id="{0C8761C7-EE27-4485-904A-AF787EF92FBE}" type="slidenum">
              <a:rPr lang="en-US" noProof="0" smtClean="0"/>
              <a:pPr/>
              <a:t>11</a:t>
            </a:fld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86F11-33A3-FEF3-2FF1-6FB9C167DA8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00038" y="1736725"/>
            <a:ext cx="5760000" cy="3816350"/>
          </a:xfrm>
          <a:solidFill>
            <a:schemeClr val="bg2"/>
          </a:solidFill>
        </p:spPr>
        <p:txBody>
          <a:bodyPr lIns="90000" tIns="36000" rIns="90000" bIns="36000">
            <a:normAutofit/>
          </a:bodyPr>
          <a:lstStyle/>
          <a:p>
            <a:pPr marL="0" indent="0">
              <a:buNone/>
            </a:pPr>
            <a:r>
              <a:rPr lang="en-US" b="1" dirty="0"/>
              <a:t>Benefits</a:t>
            </a:r>
          </a:p>
          <a:p>
            <a:r>
              <a:rPr lang="en-US" sz="1400" dirty="0"/>
              <a:t>Write back all data that is created in SIMCA-online</a:t>
            </a:r>
          </a:p>
          <a:p>
            <a:pPr marL="0" indent="0">
              <a:buNone/>
            </a:pPr>
            <a:r>
              <a:rPr lang="en-US" b="1" dirty="0"/>
              <a:t>Applies to</a:t>
            </a:r>
          </a:p>
          <a:p>
            <a:r>
              <a:rPr lang="en-US" sz="1400" dirty="0"/>
              <a:t>Server | desktop client</a:t>
            </a:r>
          </a:p>
          <a:p>
            <a:pPr marL="0" indent="0">
              <a:buNone/>
            </a:pPr>
            <a:r>
              <a:rPr lang="en-US" b="1" dirty="0"/>
              <a:t>Changes</a:t>
            </a:r>
          </a:p>
          <a:p>
            <a:r>
              <a:rPr lang="en-US" sz="1400" dirty="0" err="1"/>
              <a:t>XVar</a:t>
            </a:r>
            <a:r>
              <a:rPr lang="en-US" sz="1400" dirty="0"/>
              <a:t> and </a:t>
            </a:r>
            <a:r>
              <a:rPr lang="en-US" sz="1400" dirty="0" err="1"/>
              <a:t>YVar</a:t>
            </a:r>
            <a:r>
              <a:rPr lang="en-US" sz="1400" dirty="0"/>
              <a:t> added to vectors available for write back</a:t>
            </a:r>
          </a:p>
          <a:p>
            <a:r>
              <a:rPr lang="en-US" sz="1400" dirty="0"/>
              <a:t>Includes generated and Python preprocessed variables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2A3427-979E-E997-C07E-CAE580677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584994"/>
            <a:ext cx="11592302" cy="712694"/>
          </a:xfrm>
        </p:spPr>
        <p:txBody>
          <a:bodyPr anchor="t">
            <a:normAutofit/>
          </a:bodyPr>
          <a:lstStyle/>
          <a:p>
            <a:r>
              <a:rPr lang="en-US" dirty="0"/>
              <a:t>Write Back Improvements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1DB01F-1651-7C8B-056F-410E27B0A5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8800" y="234000"/>
            <a:ext cx="2797200" cy="184666"/>
          </a:xfrm>
        </p:spPr>
        <p:txBody>
          <a:bodyPr/>
          <a:lstStyle/>
          <a:p>
            <a:r>
              <a:rPr lang="en-US" dirty="0"/>
              <a:t>SIMCA®-online News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2CF2620-10B1-44BF-CC16-5EF1B0D8AD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8800" y="5562000"/>
            <a:ext cx="11592000" cy="19024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Content Placeholder 8">
            <a:extLst>
              <a:ext uri="{FF2B5EF4-FFF2-40B4-BE49-F238E27FC236}">
                <a16:creationId xmlns:a16="http://schemas.microsoft.com/office/drawing/2014/main" id="{4A0429B8-1456-AD16-99F3-D383D1A2C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090" y="1735138"/>
            <a:ext cx="4815119" cy="381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81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7872F-90C2-E835-33BF-277865D5A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1B871529-B870-86B1-1817-008F4E4C5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494400"/>
            <a:ext cx="412377" cy="153888"/>
          </a:xfrm>
        </p:spPr>
        <p:txBody>
          <a:bodyPr/>
          <a:lstStyle/>
          <a:p>
            <a:fld id="{0C8761C7-EE27-4485-904A-AF787EF92FBE}" type="slidenum">
              <a:rPr lang="en-US" noProof="0" smtClean="0"/>
              <a:pPr/>
              <a:t>12</a:t>
            </a:fld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2617B-9821-08A1-72F6-A4EA94E1F33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00038" y="1736725"/>
            <a:ext cx="5760000" cy="3816350"/>
          </a:xfrm>
          <a:solidFill>
            <a:schemeClr val="accent1"/>
          </a:solidFill>
        </p:spPr>
        <p:txBody>
          <a:bodyPr lIns="90000" tIns="36000" rIns="90000" bIns="36000">
            <a:normAutofit/>
          </a:bodyPr>
          <a:lstStyle/>
          <a:p>
            <a:pPr marL="0" indent="0">
              <a:buNone/>
            </a:pPr>
            <a:r>
              <a:rPr lang="en-US" b="1" dirty="0"/>
              <a:t>Open session workspace</a:t>
            </a:r>
          </a:p>
          <a:p>
            <a:r>
              <a:rPr lang="en-US" sz="1400" dirty="0"/>
              <a:t>If unchecked, save time by not opening project configurations and plots </a:t>
            </a:r>
          </a:p>
          <a:p>
            <a:r>
              <a:rPr lang="en-US" sz="1400" dirty="0"/>
              <a:t>Check again to open project configurations and plots that were open at last logout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AE489C-5048-D0DE-797A-FB804A645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584994"/>
            <a:ext cx="11592302" cy="712694"/>
          </a:xfrm>
        </p:spPr>
        <p:txBody>
          <a:bodyPr anchor="t">
            <a:normAutofit/>
          </a:bodyPr>
          <a:lstStyle/>
          <a:p>
            <a:r>
              <a:rPr lang="en-US" sz="2800" dirty="0"/>
              <a:t>User Experience </a:t>
            </a:r>
            <a:r>
              <a:rPr lang="en-US" dirty="0"/>
              <a:t>Improvement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E3A79D-4710-F1CF-4040-227EA023B7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8800" y="234000"/>
            <a:ext cx="2797200" cy="184666"/>
          </a:xfrm>
        </p:spPr>
        <p:txBody>
          <a:bodyPr/>
          <a:lstStyle/>
          <a:p>
            <a:r>
              <a:rPr lang="en-US" dirty="0"/>
              <a:t>SIMCA®-online News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25326F2-8B4E-EC2D-DF5E-6D965841E1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8800" y="5562000"/>
            <a:ext cx="11592000" cy="19024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7" descr="A screenshot of a computer login&#10;&#10;AI-generated content may be incorrect.">
            <a:extLst>
              <a:ext uri="{FF2B5EF4-FFF2-40B4-BE49-F238E27FC236}">
                <a16:creationId xmlns:a16="http://schemas.microsoft.com/office/drawing/2014/main" id="{E4A921E5-6E4B-5239-AB6E-47E20FC0F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853" y="1723293"/>
            <a:ext cx="3269947" cy="153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1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64A71-5201-8982-DB9E-DB8F5FC68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3A1A32FC-F4B9-9EA2-D6C9-7CB84AEBD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494400"/>
            <a:ext cx="412377" cy="153888"/>
          </a:xfrm>
        </p:spPr>
        <p:txBody>
          <a:bodyPr/>
          <a:lstStyle/>
          <a:p>
            <a:fld id="{0C8761C7-EE27-4485-904A-AF787EF92FBE}" type="slidenum">
              <a:rPr lang="en-US" noProof="0" smtClean="0"/>
              <a:pPr/>
              <a:t>13</a:t>
            </a:fld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FA435-87AF-8287-235F-01E0E41098A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00038" y="1736725"/>
            <a:ext cx="5760000" cy="3816350"/>
          </a:xfrm>
          <a:solidFill>
            <a:schemeClr val="accent1"/>
          </a:solidFill>
        </p:spPr>
        <p:txBody>
          <a:bodyPr lIns="90000" tIns="36000" rIns="90000" bIns="36000">
            <a:normAutofit/>
          </a:bodyPr>
          <a:lstStyle/>
          <a:p>
            <a:pPr marL="0" indent="0">
              <a:buNone/>
            </a:pPr>
            <a:r>
              <a:rPr lang="en-US" b="1" dirty="0"/>
              <a:t>Plot Updates</a:t>
            </a:r>
          </a:p>
          <a:p>
            <a:r>
              <a:rPr lang="en-US" sz="1400" dirty="0"/>
              <a:t>Confidence limits for more model types, extending desktop client for continuous (toggle on | off in settings)</a:t>
            </a:r>
          </a:p>
          <a:p>
            <a:r>
              <a:rPr lang="en-US" sz="1400" dirty="0"/>
              <a:t>Color by batch or series in charts</a:t>
            </a:r>
          </a:p>
          <a:p>
            <a:r>
              <a:rPr lang="en-US" sz="1400" dirty="0"/>
              <a:t>Added chart axis labels</a:t>
            </a:r>
          </a:p>
          <a:p>
            <a:r>
              <a:rPr lang="en-US" sz="1400" dirty="0"/>
              <a:t>Maximize plot option</a:t>
            </a:r>
          </a:p>
          <a:p>
            <a:pPr marL="0" indent="0">
              <a:buNone/>
            </a:pPr>
            <a:r>
              <a:rPr lang="en-US" b="1" dirty="0"/>
              <a:t>Updated built-in help in Web Client</a:t>
            </a:r>
          </a:p>
          <a:p>
            <a:r>
              <a:rPr lang="en-US" sz="1400" dirty="0"/>
              <a:t>Easier to search help sections by expanding all sections on </a:t>
            </a:r>
            <a:r>
              <a:rPr lang="en-US" sz="1400" dirty="0" err="1"/>
              <a:t>Ctrl+F</a:t>
            </a:r>
            <a:r>
              <a:rPr lang="en-US" sz="1400" dirty="0"/>
              <a:t>/</a:t>
            </a:r>
            <a:r>
              <a:rPr lang="en-US" sz="1400" dirty="0" err="1"/>
              <a:t>Cmd+F</a:t>
            </a:r>
            <a:endParaRPr lang="en-US" sz="1400" dirty="0"/>
          </a:p>
          <a:p>
            <a:r>
              <a:rPr lang="en-US" sz="1400" dirty="0"/>
              <a:t>Expand all/collapse all sections button</a:t>
            </a:r>
          </a:p>
          <a:p>
            <a:r>
              <a:rPr lang="en-US" sz="1400" dirty="0"/>
              <a:t>Open help sidebar on login page when pressing the Help button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48D4E8-2653-1538-D8DE-8853B11B9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584994"/>
            <a:ext cx="11592302" cy="712694"/>
          </a:xfrm>
        </p:spPr>
        <p:txBody>
          <a:bodyPr anchor="t">
            <a:normAutofit/>
          </a:bodyPr>
          <a:lstStyle/>
          <a:p>
            <a:r>
              <a:rPr lang="en-US" dirty="0"/>
              <a:t>User Experience Improvements in Web Client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352DD3-2650-4CFA-F0C7-468AA4E245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8800" y="234000"/>
            <a:ext cx="2797200" cy="184666"/>
          </a:xfrm>
        </p:spPr>
        <p:txBody>
          <a:bodyPr/>
          <a:lstStyle/>
          <a:p>
            <a:r>
              <a:rPr lang="en-US" dirty="0"/>
              <a:t>SIMCA®-online News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C19A055-FFFE-803B-0193-BD21DD218A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8800" y="5562000"/>
            <a:ext cx="11592000" cy="19024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4738DC-6015-EC9B-C78C-01A930A95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0768" y="1736725"/>
            <a:ext cx="2680031" cy="2475779"/>
          </a:xfrm>
          <a:prstGeom prst="rect">
            <a:avLst/>
          </a:prstGeom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1569DC26-2877-342D-1484-386E92D15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964" y="1736725"/>
            <a:ext cx="2995338" cy="24757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435782-27B6-5D10-B919-2E1D9C5218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7687" y="3971189"/>
            <a:ext cx="1480742" cy="15818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C372D1A-0555-02BF-72CF-4FBDE4433E18}"/>
              </a:ext>
            </a:extLst>
          </p:cNvPr>
          <p:cNvSpPr/>
          <p:nvPr/>
        </p:nvSpPr>
        <p:spPr>
          <a:xfrm>
            <a:off x="6495222" y="1659835"/>
            <a:ext cx="5395577" cy="233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dirty="0" err="1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CBC4930-2F8D-1D6F-B2E9-6A4C868F8F1D}"/>
              </a:ext>
            </a:extLst>
          </p:cNvPr>
          <p:cNvGrpSpPr/>
          <p:nvPr/>
        </p:nvGrpSpPr>
        <p:grpSpPr>
          <a:xfrm>
            <a:off x="6872444" y="1717414"/>
            <a:ext cx="4918964" cy="493216"/>
            <a:chOff x="6763125" y="1682867"/>
            <a:chExt cx="4779212" cy="493216"/>
          </a:xfrm>
          <a:solidFill>
            <a:schemeClr val="bg1"/>
          </a:solidFill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38F8D44-6B4A-426D-5CCA-86C213D77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63125" y="1682867"/>
              <a:ext cx="1798344" cy="493216"/>
            </a:xfrm>
            <a:prstGeom prst="rect">
              <a:avLst/>
            </a:prstGeom>
            <a:grpFill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8E65937-20F2-0A04-0908-EDFFE73E9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45412" y="1701670"/>
              <a:ext cx="1946558" cy="459299"/>
            </a:xfrm>
            <a:prstGeom prst="rect">
              <a:avLst/>
            </a:prstGeom>
            <a:grpFill/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349EFE2-B1E7-860F-05C5-5987BD22A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61441" t="49172"/>
            <a:stretch/>
          </p:blipFill>
          <p:spPr>
            <a:xfrm>
              <a:off x="10754831" y="1898867"/>
              <a:ext cx="787506" cy="252000"/>
            </a:xfrm>
            <a:prstGeom prst="rect">
              <a:avLst/>
            </a:prstGeom>
            <a:grpFill/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D160721-7913-101D-F589-7ECD2685E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89849" r="-331" b="62323"/>
            <a:stretch/>
          </p:blipFill>
          <p:spPr>
            <a:xfrm>
              <a:off x="11303658" y="1702713"/>
              <a:ext cx="204041" cy="173052"/>
            </a:xfrm>
            <a:prstGeom prst="rect">
              <a:avLst/>
            </a:prstGeom>
            <a:grpFill/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B56A8C6-B887-AEA7-FAD8-CD04440B7510}"/>
                </a:ext>
              </a:extLst>
            </p:cNvPr>
            <p:cNvSpPr/>
            <p:nvPr/>
          </p:nvSpPr>
          <p:spPr>
            <a:xfrm>
              <a:off x="10966450" y="1735200"/>
              <a:ext cx="225502" cy="1636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9574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6EA271-2733-2144-CC2C-73D807166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t>14</a:t>
            </a:fld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29CF0-C274-44C0-92BF-43814E78B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bg2"/>
          </a:solidFill>
        </p:spPr>
        <p:txBody>
          <a:bodyPr lIns="90000" tIns="36000" rIns="90000" bIns="36000"/>
          <a:lstStyle/>
          <a:p>
            <a:pPr marL="0" indent="0">
              <a:buNone/>
            </a:pPr>
            <a:r>
              <a:rPr lang="en-US" b="1" dirty="0"/>
              <a:t>Web Client</a:t>
            </a:r>
          </a:p>
          <a:p>
            <a:r>
              <a:rPr lang="en-US" sz="1400" dirty="0"/>
              <a:t>Separate the about and help page to two separate pages: About, and Help</a:t>
            </a:r>
          </a:p>
          <a:p>
            <a:r>
              <a:rPr lang="en-US" sz="1400" dirty="0"/>
              <a:t>Date-time picker for continuous chart end time, making it simpler and faster to input an end time, especially on mobile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52BBDC-3FE1-BC76-1E04-D5D8DE2B0927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>
          <a:solidFill>
            <a:schemeClr val="accent1"/>
          </a:solidFill>
        </p:spPr>
        <p:txBody>
          <a:bodyPr lIns="90000" tIns="36000" rIns="90000" bIns="36000"/>
          <a:lstStyle/>
          <a:p>
            <a:pPr marL="0" indent="0">
              <a:buNone/>
            </a:pPr>
            <a:r>
              <a:rPr lang="en-US" sz="1800" b="1" dirty="0"/>
              <a:t>Desktop Client</a:t>
            </a:r>
            <a:endParaRPr lang="en-US" dirty="0"/>
          </a:p>
          <a:p>
            <a:r>
              <a:rPr lang="en-US" sz="1400" dirty="0"/>
              <a:t>Configuration Audit Trail, alarm traceability improved by adding </a:t>
            </a:r>
            <a:r>
              <a:rPr lang="en-US" sz="1400" dirty="0" err="1"/>
              <a:t>reset_alarm</a:t>
            </a:r>
            <a:r>
              <a:rPr lang="en-US" sz="1400" dirty="0"/>
              <a:t> comment to </a:t>
            </a:r>
            <a:r>
              <a:rPr lang="en-US" sz="1400" dirty="0" err="1"/>
              <a:t>alarm_triggered</a:t>
            </a:r>
            <a:r>
              <a:rPr lang="en-US" sz="1400" dirty="0"/>
              <a:t> event</a:t>
            </a:r>
          </a:p>
          <a:p>
            <a:r>
              <a:rPr lang="en-US" sz="1400" dirty="0"/>
              <a:t>Configuration of projects with Control Advisor functionality, automatically suggested manipulated variables (</a:t>
            </a:r>
            <a:r>
              <a:rPr lang="en-US" sz="1400" dirty="0" err="1"/>
              <a:t>Xmv</a:t>
            </a:r>
            <a:r>
              <a:rPr lang="en-US" sz="1400" dirty="0"/>
              <a:t>), introduced in SIMCA®-online 18, can now be re-triggered for ease of use</a:t>
            </a:r>
          </a:p>
          <a:p>
            <a:r>
              <a:rPr lang="en-US" sz="1400" dirty="0"/>
              <a:t>For clarity, View | Report only shows phase iteration number for evolution level alarms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D85B8C-CBCA-9F89-C784-876B707D559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solidFill>
            <a:schemeClr val="bg2"/>
          </a:solidFill>
        </p:spPr>
        <p:txBody>
          <a:bodyPr lIns="90000" tIns="36000" rIns="90000" bIns="36000"/>
          <a:lstStyle/>
          <a:p>
            <a:pPr marL="0" indent="0">
              <a:buNone/>
            </a:pPr>
            <a:r>
              <a:rPr lang="en-US" b="1" dirty="0"/>
              <a:t>Compatibility with SIMCA® 18.1</a:t>
            </a:r>
          </a:p>
          <a:p>
            <a:r>
              <a:rPr lang="en-US" sz="1400" dirty="0"/>
              <a:t>Support for updating alarms in SIMCA with roundtrip possible</a:t>
            </a:r>
          </a:p>
          <a:p>
            <a:r>
              <a:rPr lang="en-US" sz="1400" dirty="0"/>
              <a:t>Python 3.13 for numerical preprocessing scripts with pandas 2.2.3, </a:t>
            </a:r>
            <a:r>
              <a:rPr lang="en-US" sz="1400" dirty="0" err="1"/>
              <a:t>numpy</a:t>
            </a:r>
            <a:r>
              <a:rPr lang="en-US" sz="1400" dirty="0"/>
              <a:t> 2.1.3, </a:t>
            </a:r>
            <a:r>
              <a:rPr lang="en-US" sz="1400" dirty="0" err="1"/>
              <a:t>scipy</a:t>
            </a:r>
            <a:r>
              <a:rPr lang="en-US" sz="1400" dirty="0"/>
              <a:t> 1.14.1 built in as SIMCA® 18.1. Packages can be updated and added as required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233339A-1E7A-1BB5-8EED-7ADE853EC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Updates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C513D9-5CAE-A898-F29B-1342D1E863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8800" y="234000"/>
            <a:ext cx="2797200" cy="184666"/>
          </a:xfrm>
        </p:spPr>
        <p:txBody>
          <a:bodyPr/>
          <a:lstStyle/>
          <a:p>
            <a:r>
              <a:rPr lang="en-US" dirty="0"/>
              <a:t>SIMCA®-online News</a:t>
            </a:r>
          </a:p>
        </p:txBody>
      </p:sp>
    </p:spTree>
    <p:extLst>
      <p:ext uri="{BB962C8B-B14F-4D97-AF65-F5344CB8AC3E}">
        <p14:creationId xmlns:p14="http://schemas.microsoft.com/office/powerpoint/2010/main" val="212615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78F68-8081-624F-F3DD-4C2B0AB05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2522AE-0C96-6CC0-B6E2-E8E272AF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t>15</a:t>
            </a:fld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34F86-077E-D01A-40BD-3AEE4BFE2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bg2"/>
          </a:solidFill>
        </p:spPr>
        <p:txBody>
          <a:bodyPr lIns="90000" tIns="36000" rIns="90000" bIns="36000"/>
          <a:lstStyle/>
          <a:p>
            <a:pPr marL="0" indent="0">
              <a:buNone/>
            </a:pPr>
            <a:r>
              <a:rPr lang="en-US" b="1" dirty="0"/>
              <a:t>Web Client</a:t>
            </a:r>
          </a:p>
          <a:p>
            <a:r>
              <a:rPr lang="en-US" sz="1400" dirty="0"/>
              <a:t>Fixed: Configured limits for target values now show up in charts even if alarms have not been specified</a:t>
            </a:r>
          </a:p>
          <a:p>
            <a:r>
              <a:rPr lang="en-US" sz="1400" dirty="0"/>
              <a:t>Fixed: Switching between different variables too quickly can make web client unresponsive</a:t>
            </a:r>
          </a:p>
          <a:p>
            <a:r>
              <a:rPr lang="en-US" sz="1400" dirty="0"/>
              <a:t>Fixed: Numerical batch IDs would be formatted using scientific notation instead of text</a:t>
            </a:r>
          </a:p>
          <a:p>
            <a:r>
              <a:rPr lang="en-US" sz="1400" dirty="0"/>
              <a:t>Fixed: Missing multiple y-axis button in plot toolbar</a:t>
            </a:r>
          </a:p>
          <a:p>
            <a:r>
              <a:rPr lang="en-US" sz="1400" dirty="0"/>
              <a:t>Fixed: Missing excluded variables that are part of a generated variable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89EC67-BDB6-7205-FE41-EE711ADBE579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>
          <a:solidFill>
            <a:schemeClr val="accent1"/>
          </a:solidFill>
        </p:spPr>
        <p:txBody>
          <a:bodyPr lIns="90000" tIns="36000" rIns="90000" bIns="36000"/>
          <a:lstStyle/>
          <a:p>
            <a:pPr marL="0" indent="0">
              <a:buNone/>
            </a:pPr>
            <a:r>
              <a:rPr lang="en-US" sz="1800" b="1" dirty="0"/>
              <a:t>Desktop Client</a:t>
            </a:r>
            <a:endParaRPr lang="en-US" dirty="0"/>
          </a:p>
          <a:p>
            <a:r>
              <a:rPr lang="en-US" sz="1400" dirty="0"/>
              <a:t>Fixed: Control limits outside standard not saved in project configuration</a:t>
            </a:r>
          </a:p>
          <a:p>
            <a:r>
              <a:rPr lang="en-US" sz="1400" dirty="0"/>
              <a:t>Fixed: Control limits outside standard colored asymmetrically</a:t>
            </a:r>
          </a:p>
          <a:p>
            <a:r>
              <a:rPr lang="en-US" sz="1400" dirty="0"/>
              <a:t>Fixed: Zoom in active phase not working if phase changed when user not logged 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72783B-D238-8D7A-BE28-81EE63FFE12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solidFill>
            <a:schemeClr val="bg2"/>
          </a:solidFill>
        </p:spPr>
        <p:txBody>
          <a:bodyPr lIns="90000" tIns="36000" rIns="90000" bIns="36000"/>
          <a:lstStyle/>
          <a:p>
            <a:pPr marL="0" indent="0">
              <a:buNone/>
            </a:pPr>
            <a:r>
              <a:rPr lang="en-US" b="1" dirty="0"/>
              <a:t>Server | System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Fixed: Memory leak in Round and ISNAN generated variable functions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Fixed: Preprocessing on the batch level data in combination with phase iterations results in no batch level predictions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Fixed: Server does not catch up when falling behind for Control Advisor projects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Fixed: Configuration running discrete data and out limits results in server crash and incorrect data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Fixed: T2Range contribution performance, plots for projects with many </a:t>
            </a:r>
            <a:r>
              <a:rPr lang="en-US" sz="1400" dirty="0" err="1"/>
              <a:t>workset</a:t>
            </a:r>
            <a:r>
              <a:rPr lang="en-US" sz="1400" dirty="0"/>
              <a:t> batches could be very slow to open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Fixed: -99 could be interpreted as missing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F2696FF-FA2E-01F4-31A5-D79FA079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Updates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CBA205E-A6C9-B651-DFE5-28CAF62CCD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8800" y="234000"/>
            <a:ext cx="2797200" cy="184666"/>
          </a:xfrm>
        </p:spPr>
        <p:txBody>
          <a:bodyPr/>
          <a:lstStyle/>
          <a:p>
            <a:r>
              <a:rPr lang="en-US" dirty="0"/>
              <a:t>SIMCA®-online News</a:t>
            </a:r>
          </a:p>
        </p:txBody>
      </p:sp>
    </p:spTree>
    <p:extLst>
      <p:ext uri="{BB962C8B-B14F-4D97-AF65-F5344CB8AC3E}">
        <p14:creationId xmlns:p14="http://schemas.microsoft.com/office/powerpoint/2010/main" val="157530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9664A3-363E-01E2-A264-FFA0BA8DB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pPr/>
              <a:t>16</a:t>
            </a:fld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42EFBB-DB5E-5D0C-627B-F336D66D47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SIMCA®-online 18</a:t>
            </a:r>
          </a:p>
        </p:txBody>
      </p:sp>
    </p:spTree>
    <p:extLst>
      <p:ext uri="{BB962C8B-B14F-4D97-AF65-F5344CB8AC3E}">
        <p14:creationId xmlns:p14="http://schemas.microsoft.com/office/powerpoint/2010/main" val="3241302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9B126E-8EC4-CC20-C9E9-62F33637AEE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solidFill>
            <a:schemeClr val="accent1"/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/>
              <a:t>News Continued</a:t>
            </a:r>
          </a:p>
          <a:p>
            <a:pPr lvl="1"/>
            <a:r>
              <a:rPr lang="en-US"/>
              <a:t>Web Client</a:t>
            </a:r>
          </a:p>
          <a:p>
            <a:pPr lvl="2"/>
            <a:r>
              <a:rPr lang="en-US"/>
              <a:t>Multiple alarm regions</a:t>
            </a:r>
          </a:p>
          <a:p>
            <a:pPr lvl="2"/>
            <a:r>
              <a:rPr lang="en-US"/>
              <a:t>Add note</a:t>
            </a:r>
          </a:p>
          <a:p>
            <a:pPr lvl="2"/>
            <a:r>
              <a:rPr lang="en-US"/>
              <a:t>Time-consuming data load awareness</a:t>
            </a:r>
          </a:p>
          <a:p>
            <a:pPr marL="0" indent="0">
              <a:buNone/>
            </a:pPr>
            <a:r>
              <a:rPr lang="en-US" b="1"/>
              <a:t>Other updates</a:t>
            </a:r>
          </a:p>
          <a:p>
            <a:pPr lvl="1"/>
            <a:r>
              <a:rPr lang="en-US"/>
              <a:t>Notification improvements and new events</a:t>
            </a:r>
          </a:p>
          <a:p>
            <a:pPr lvl="1"/>
            <a:r>
              <a:rPr lang="en-US"/>
              <a:t>Control Advisor improvements for batch projects</a:t>
            </a:r>
          </a:p>
          <a:p>
            <a:pPr lvl="1"/>
            <a:r>
              <a:rPr lang="en-US"/>
              <a:t>Batch ID in writeback for Alarm URL</a:t>
            </a:r>
          </a:p>
          <a:p>
            <a:pPr lvl="1"/>
            <a:r>
              <a:rPr lang="en-US"/>
              <a:t>User experience improvements and Web-based Help format</a:t>
            </a:r>
          </a:p>
          <a:p>
            <a:pPr marL="0" indent="0">
              <a:buNone/>
            </a:pPr>
            <a:r>
              <a:rPr lang="en-US" b="1"/>
              <a:t>SIMCA® 18 Compatibility</a:t>
            </a:r>
          </a:p>
          <a:p>
            <a:pPr lvl="1"/>
            <a:r>
              <a:rPr lang="en-US"/>
              <a:t>Use projects with reordered phases</a:t>
            </a:r>
          </a:p>
          <a:p>
            <a:pPr lvl="1"/>
            <a:r>
              <a:rPr lang="en-US"/>
              <a:t>Use variables generated from qualitative</a:t>
            </a:r>
          </a:p>
          <a:p>
            <a:pPr lvl="1"/>
            <a:r>
              <a:rPr lang="en-US"/>
              <a:t>Calibration transfer</a:t>
            </a:r>
          </a:p>
          <a:p>
            <a:pPr lvl="1"/>
            <a:r>
              <a:rPr lang="en-US"/>
              <a:t>Update of bundled Python versions</a:t>
            </a:r>
          </a:p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D8E15-1179-D811-5FF8-834A3B9F775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News</a:t>
            </a:r>
          </a:p>
          <a:p>
            <a:r>
              <a:rPr lang="en-US" dirty="0"/>
              <a:t>Adaptive Process Mode</a:t>
            </a:r>
          </a:p>
          <a:p>
            <a:pPr lvl="1"/>
            <a:r>
              <a:rPr lang="en-US" dirty="0"/>
              <a:t>Combine batch and continuous models in a single project</a:t>
            </a:r>
          </a:p>
          <a:p>
            <a:r>
              <a:rPr lang="en-US" dirty="0"/>
              <a:t>Alerting extensions</a:t>
            </a:r>
          </a:p>
          <a:p>
            <a:pPr lvl="1"/>
            <a:r>
              <a:rPr lang="en-US" dirty="0"/>
              <a:t>Alarm regions and multiple alarms per data vector for batch evolution</a:t>
            </a:r>
          </a:p>
          <a:p>
            <a:pPr lvl="1"/>
            <a:r>
              <a:rPr lang="en-US" dirty="0"/>
              <a:t>Trigger-based alarms for all variables</a:t>
            </a:r>
          </a:p>
          <a:p>
            <a:r>
              <a:rPr lang="en-US"/>
              <a:t>Visualization enhancements</a:t>
            </a:r>
          </a:p>
          <a:p>
            <a:pPr lvl="1"/>
            <a:r>
              <a:rPr lang="en-US" dirty="0"/>
              <a:t>Scale phases evolution chart by duration</a:t>
            </a:r>
          </a:p>
          <a:p>
            <a:pPr lvl="1"/>
            <a:r>
              <a:rPr lang="en-US" dirty="0"/>
              <a:t>Updated default settings for contribution</a:t>
            </a:r>
          </a:p>
          <a:p>
            <a:r>
              <a:rPr lang="en-US" dirty="0"/>
              <a:t>Performance improvements</a:t>
            </a:r>
          </a:p>
          <a:p>
            <a:pPr lvl="1"/>
            <a:r>
              <a:rPr lang="en-US" dirty="0"/>
              <a:t>Improved server responsiveness and memory usage</a:t>
            </a:r>
          </a:p>
          <a:p>
            <a:r>
              <a:rPr lang="en-US" dirty="0"/>
              <a:t>Server security improvements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408063-17D7-D09D-D6AB-3405E2A4F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SIMCA®-online 18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09DC86-85E4-AA1E-96C4-CDEC634FBE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SIMCA®-online 18 News</a:t>
            </a:r>
          </a:p>
        </p:txBody>
      </p:sp>
    </p:spTree>
    <p:extLst>
      <p:ext uri="{BB962C8B-B14F-4D97-AF65-F5344CB8AC3E}">
        <p14:creationId xmlns:p14="http://schemas.microsoft.com/office/powerpoint/2010/main" val="985420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t>18</a:t>
            </a:fld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Combine Batch and Continuous Models</a:t>
            </a:r>
            <a:br>
              <a:rPr lang="en-US"/>
            </a:br>
            <a:r>
              <a:rPr lang="en-US" sz="1800"/>
              <a:t>in a Single Project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0"/>
          </p:nvPr>
        </p:nvSpPr>
        <p:spPr>
          <a:solidFill>
            <a:schemeClr val="accent1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/>
              <a:t>Benefits</a:t>
            </a:r>
          </a:p>
          <a:p>
            <a:pPr lvl="1"/>
            <a:r>
              <a:rPr lang="en-US"/>
              <a:t>Enhanced process control with Adaptive Process Mode</a:t>
            </a:r>
          </a:p>
          <a:p>
            <a:pPr lvl="1"/>
            <a:r>
              <a:rPr lang="en-US"/>
              <a:t>Gain comprehensive process understanding by covering dynamic and steady-state phases</a:t>
            </a:r>
          </a:p>
          <a:p>
            <a:pPr lvl="1"/>
            <a:r>
              <a:rPr lang="en-US"/>
              <a:t>Combine dynamic and steady state phases in single </a:t>
            </a:r>
            <a:br>
              <a:rPr lang="en-US"/>
            </a:br>
            <a:r>
              <a:rPr lang="en-US"/>
              <a:t>project or configuration</a:t>
            </a:r>
          </a:p>
          <a:p>
            <a:pPr lvl="1"/>
            <a:r>
              <a:rPr lang="en-US"/>
              <a:t>Predictions of Critical Quality Attributes possible for all phases</a:t>
            </a:r>
          </a:p>
          <a:p>
            <a:pPr marL="0" indent="0">
              <a:buNone/>
            </a:pPr>
            <a:r>
              <a:rPr lang="en-US" b="1"/>
              <a:t>Applies to</a:t>
            </a:r>
          </a:p>
          <a:p>
            <a:pPr lvl="1"/>
            <a:r>
              <a:rPr lang="en-US"/>
              <a:t>Server | desktop client | web client</a:t>
            </a:r>
          </a:p>
          <a:p>
            <a:pPr marL="0" indent="0">
              <a:buNone/>
            </a:pPr>
            <a:r>
              <a:rPr lang="en-US" b="1"/>
              <a:t>Changes</a:t>
            </a:r>
          </a:p>
          <a:p>
            <a:pPr lvl="1"/>
            <a:r>
              <a:rPr lang="en-US"/>
              <a:t>Support for PCA in batch projects</a:t>
            </a:r>
          </a:p>
          <a:p>
            <a:pPr marL="216000" lvl="1" indent="0">
              <a:buNone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/>
              <a:t>Adaptive Process Mode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8E54C79-54AF-97EE-D897-026A723C7938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 rotWithShape="1">
          <a:blip r:embed="rId4"/>
          <a:srcRect l="305" r="-1" b="561"/>
          <a:stretch/>
        </p:blipFill>
        <p:spPr>
          <a:xfrm>
            <a:off x="5129213" y="1784128"/>
            <a:ext cx="6761162" cy="36975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0740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EE139CC-395D-DC1D-3A07-88BE8F62F31E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6130925" y="1816622"/>
            <a:ext cx="5759450" cy="3653382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19CE69-5FCE-4244-8E0E-7781CC83410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solidFill>
            <a:schemeClr val="accent1"/>
          </a:solidFill>
        </p:spPr>
        <p:txBody>
          <a:bodyPr>
            <a:normAutofit fontScale="92500" lnSpcReduction="20000"/>
          </a:bodyPr>
          <a:lstStyle/>
          <a:p>
            <a:pPr marL="0" indent="0" fontAlgn="ctr">
              <a:buNone/>
            </a:pPr>
            <a:r>
              <a:rPr lang="en-US" b="1"/>
              <a:t>Benefits</a:t>
            </a:r>
          </a:p>
          <a:p>
            <a:pPr lvl="1" fontAlgn="ctr"/>
            <a:r>
              <a:rPr lang="en-US"/>
              <a:t>Enable highly specific alarms with regions for batch evolution</a:t>
            </a:r>
          </a:p>
          <a:p>
            <a:pPr lvl="1" fontAlgn="ctr"/>
            <a:r>
              <a:rPr lang="en-US"/>
              <a:t>Allows for tighter alarms for critical parts of the process</a:t>
            </a:r>
          </a:p>
          <a:p>
            <a:pPr lvl="1" fontAlgn="ctr"/>
            <a:r>
              <a:rPr lang="en-US"/>
              <a:t>Allows for different rules for Warning and Critical alarms</a:t>
            </a:r>
          </a:p>
          <a:p>
            <a:pPr lvl="1" fontAlgn="ctr"/>
            <a:r>
              <a:rPr lang="en-US"/>
              <a:t>Avoid spurious alarms for parts of process known to be noisy</a:t>
            </a:r>
          </a:p>
          <a:p>
            <a:pPr marL="0" indent="0" fontAlgn="ctr">
              <a:buNone/>
            </a:pPr>
            <a:r>
              <a:rPr lang="en-US" b="1"/>
              <a:t>Applies to</a:t>
            </a:r>
          </a:p>
          <a:p>
            <a:pPr lvl="1" fontAlgn="ctr"/>
            <a:r>
              <a:rPr lang="en-US"/>
              <a:t>Server | desktop client | web client</a:t>
            </a:r>
          </a:p>
          <a:p>
            <a:pPr marL="0" indent="0" fontAlgn="ctr">
              <a:buNone/>
            </a:pPr>
            <a:r>
              <a:rPr lang="en-US" b="1"/>
              <a:t>Changes</a:t>
            </a:r>
          </a:p>
          <a:p>
            <a:pPr lvl="1" fontAlgn="ctr"/>
            <a:r>
              <a:rPr lang="en-US"/>
              <a:t>Added multiple alarm groups that each have triggers, region and vectors</a:t>
            </a:r>
          </a:p>
          <a:p>
            <a:pPr lvl="1" fontAlgn="ctr"/>
            <a:r>
              <a:rPr lang="en-US"/>
              <a:t>Option to add Start and/or Stop Maturity for  Alarms triggers that defines region where alarms are evaluated</a:t>
            </a:r>
          </a:p>
          <a:p>
            <a:pPr lvl="1" fontAlgn="ctr"/>
            <a:r>
              <a:rPr lang="en-US"/>
              <a:t>Outside the region an alarm is not evaluated and cannot be triggered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6400B7-2A43-4B19-809A-C49A9B6BB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Alarm Regions and Multiple Alarms</a:t>
            </a:r>
            <a:br>
              <a:rPr lang="en-US"/>
            </a:br>
            <a:r>
              <a:rPr lang="en-US" sz="1800"/>
              <a:t>Per Data Vector for Batch Evolution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443A46-36BB-42C3-BCF6-F85375A29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pPr/>
              <a:t>19</a:t>
            </a:fld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9B60DB-4BA7-4F11-7ECF-AECCFFD16C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/>
              <a:t>Alerting Extensions</a:t>
            </a:r>
          </a:p>
        </p:txBody>
      </p:sp>
      <p:pic>
        <p:nvPicPr>
          <p:cNvPr id="7" name="Content Placeholder 13">
            <a:extLst>
              <a:ext uri="{FF2B5EF4-FFF2-40B4-BE49-F238E27FC236}">
                <a16:creationId xmlns:a16="http://schemas.microsoft.com/office/drawing/2014/main" id="{7BEA67C1-BE64-FE20-6BA6-BFDDB8377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4009" y="3949959"/>
            <a:ext cx="3416366" cy="177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76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49B33-1E86-DC13-40C8-7BA081764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769620-4851-81E6-C99B-483F98BF5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pPr/>
              <a:t>2</a:t>
            </a:fld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2C8E1-1663-FFC7-AF16-7D275B4546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SIMCA®-online 18.1</a:t>
            </a:r>
          </a:p>
        </p:txBody>
      </p:sp>
    </p:spTree>
    <p:extLst>
      <p:ext uri="{BB962C8B-B14F-4D97-AF65-F5344CB8AC3E}">
        <p14:creationId xmlns:p14="http://schemas.microsoft.com/office/powerpoint/2010/main" val="3976528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443A46-36BB-42C3-BCF6-F85375A29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pPr/>
              <a:t>20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6400B7-2A43-4B19-809A-C49A9B6BB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Trigger Based Alarms</a:t>
            </a:r>
            <a:br>
              <a:rPr lang="en-US"/>
            </a:br>
            <a:r>
              <a:rPr lang="en-US" sz="1800"/>
              <a:t>For All Variables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19CE69-5FCE-4244-8E0E-7781CC83410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solidFill>
            <a:schemeClr val="accent1"/>
          </a:solidFill>
        </p:spPr>
        <p:txBody>
          <a:bodyPr>
            <a:normAutofit lnSpcReduction="10000"/>
          </a:bodyPr>
          <a:lstStyle/>
          <a:p>
            <a:pPr marL="0" indent="0" fontAlgn="ctr">
              <a:buNone/>
            </a:pPr>
            <a:r>
              <a:rPr lang="en-US" b="1" dirty="0"/>
              <a:t>Benefits</a:t>
            </a:r>
          </a:p>
          <a:p>
            <a:pPr lvl="1" fontAlgn="ctr"/>
            <a:r>
              <a:rPr lang="en-US" dirty="0"/>
              <a:t>Flexible alarm configuration for all variables in batch evolution</a:t>
            </a:r>
          </a:p>
          <a:p>
            <a:pPr lvl="1" fontAlgn="ctr"/>
            <a:r>
              <a:rPr lang="en-US" dirty="0"/>
              <a:t>Set alarm when process starts early | runs for too long</a:t>
            </a:r>
          </a:p>
          <a:p>
            <a:pPr marL="0" indent="0" fontAlgn="ctr">
              <a:buNone/>
            </a:pPr>
            <a:r>
              <a:rPr lang="en-US" b="1" dirty="0"/>
              <a:t>Applies to</a:t>
            </a:r>
          </a:p>
          <a:p>
            <a:pPr lvl="1" fontAlgn="ctr"/>
            <a:r>
              <a:rPr lang="en-US" dirty="0"/>
              <a:t>Server | desktop client | web client</a:t>
            </a:r>
          </a:p>
          <a:p>
            <a:pPr marL="0" indent="0" fontAlgn="ctr">
              <a:buNone/>
            </a:pPr>
            <a:r>
              <a:rPr lang="en-US" b="1" dirty="0"/>
              <a:t>Changes</a:t>
            </a:r>
          </a:p>
          <a:p>
            <a:pPr lvl="1" fontAlgn="ctr"/>
            <a:r>
              <a:rPr lang="en-US" dirty="0"/>
              <a:t>Added support for </a:t>
            </a:r>
            <a:r>
              <a:rPr lang="en-US" dirty="0" err="1"/>
              <a:t>XVar</a:t>
            </a:r>
            <a:r>
              <a:rPr lang="en-US" dirty="0"/>
              <a:t>, including generated and preprocessing variables</a:t>
            </a:r>
          </a:p>
          <a:p>
            <a:pPr lvl="1" fontAlgn="ctr"/>
            <a:r>
              <a:rPr lang="en-US" dirty="0"/>
              <a:t>Added support for </a:t>
            </a:r>
            <a:r>
              <a:rPr lang="en-US" dirty="0" err="1"/>
              <a:t>YVar</a:t>
            </a:r>
            <a:r>
              <a:rPr lang="en-US" dirty="0"/>
              <a:t> | </a:t>
            </a:r>
            <a:r>
              <a:rPr lang="en-US" dirty="0" err="1"/>
              <a:t>Ypred</a:t>
            </a:r>
            <a:r>
              <a:rPr lang="en-US" dirty="0"/>
              <a:t> | Maturity</a:t>
            </a:r>
          </a:p>
          <a:p>
            <a:pPr lvl="1" fontAlgn="ctr"/>
            <a:r>
              <a:rPr lang="en-US" dirty="0"/>
              <a:t>New limit type: Average ± value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9B60DB-4BA7-4F11-7ECF-AECCFFD16C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/>
              <a:t>Alerting Extensions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7FB6348-D44B-733B-24FC-F2F10BD4454D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3"/>
          <a:stretch>
            <a:fillRect/>
          </a:stretch>
        </p:blipFill>
        <p:spPr>
          <a:xfrm>
            <a:off x="5253038" y="1735584"/>
            <a:ext cx="6492875" cy="3815457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9641545-F571-B39D-EC23-8FF9ADF4B6A3}"/>
              </a:ext>
            </a:extLst>
          </p:cNvPr>
          <p:cNvSpPr/>
          <p:nvPr/>
        </p:nvSpPr>
        <p:spPr>
          <a:xfrm>
            <a:off x="6487885" y="2525486"/>
            <a:ext cx="2484000" cy="161159"/>
          </a:xfrm>
          <a:prstGeom prst="rect">
            <a:avLst/>
          </a:prstGeom>
          <a:noFill/>
          <a:ln w="19050">
            <a:solidFill>
              <a:srgbClr val="FFE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502CBD-B85E-E0D2-AA0D-DE457FF0A42C}"/>
              </a:ext>
            </a:extLst>
          </p:cNvPr>
          <p:cNvSpPr/>
          <p:nvPr/>
        </p:nvSpPr>
        <p:spPr>
          <a:xfrm>
            <a:off x="7343184" y="2867610"/>
            <a:ext cx="538067" cy="330350"/>
          </a:xfrm>
          <a:prstGeom prst="rect">
            <a:avLst/>
          </a:prstGeom>
          <a:noFill/>
          <a:ln w="19050">
            <a:solidFill>
              <a:srgbClr val="00A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5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19CE69-5FCE-4244-8E0E-7781CC83410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solidFill>
            <a:schemeClr val="accent1"/>
          </a:solidFill>
        </p:spPr>
        <p:txBody>
          <a:bodyPr>
            <a:normAutofit fontScale="92500" lnSpcReduction="20000"/>
          </a:bodyPr>
          <a:lstStyle/>
          <a:p>
            <a:pPr marL="0" indent="0" fontAlgn="ctr">
              <a:buNone/>
            </a:pPr>
            <a:r>
              <a:rPr lang="en-US" b="1"/>
              <a:t>Benefits</a:t>
            </a:r>
          </a:p>
          <a:p>
            <a:pPr lvl="1" fontAlgn="ctr"/>
            <a:r>
              <a:rPr lang="en-US"/>
              <a:t>Easier to provide relevant information to stakeholders</a:t>
            </a:r>
          </a:p>
          <a:p>
            <a:pPr lvl="1" fontAlgn="ctr"/>
            <a:r>
              <a:rPr lang="en-US"/>
              <a:t>Admins can be notified of system performance</a:t>
            </a:r>
          </a:p>
          <a:p>
            <a:pPr lvl="1" fontAlgn="ctr"/>
            <a:r>
              <a:rPr lang="en-US"/>
              <a:t>Users can be informed of specific events</a:t>
            </a:r>
          </a:p>
          <a:p>
            <a:pPr marL="0" indent="0" fontAlgn="ctr">
              <a:buNone/>
            </a:pPr>
            <a:r>
              <a:rPr lang="en-US" b="1"/>
              <a:t>Applies to</a:t>
            </a:r>
          </a:p>
          <a:p>
            <a:pPr lvl="1" fontAlgn="ctr"/>
            <a:r>
              <a:rPr lang="en-US"/>
              <a:t>Server</a:t>
            </a:r>
          </a:p>
          <a:p>
            <a:pPr marL="0" indent="0" fontAlgn="ctr">
              <a:buNone/>
            </a:pPr>
            <a:r>
              <a:rPr lang="en-US" b="1"/>
              <a:t>Changes</a:t>
            </a:r>
          </a:p>
          <a:p>
            <a:pPr lvl="1" fontAlgn="ctr"/>
            <a:r>
              <a:rPr lang="en-US"/>
              <a:t>Template for editing subject of notification</a:t>
            </a:r>
          </a:p>
          <a:p>
            <a:pPr lvl="2" fontAlgn="ctr"/>
            <a:r>
              <a:rPr lang="en-US"/>
              <a:t>Short human readable intro in notification emails and application event log entries</a:t>
            </a:r>
          </a:p>
          <a:p>
            <a:pPr lvl="1" fontAlgn="ctr"/>
            <a:r>
              <a:rPr lang="en-US" err="1"/>
              <a:t>serverExecutionFallingBehind</a:t>
            </a:r>
            <a:r>
              <a:rPr lang="en-US"/>
              <a:t> is a new event, can be used by admins to get notifications when the server is too busy</a:t>
            </a:r>
          </a:p>
          <a:p>
            <a:pPr lvl="1" fontAlgn="ctr"/>
            <a:r>
              <a:rPr lang="en-US" err="1"/>
              <a:t>phaseStarted</a:t>
            </a:r>
            <a:r>
              <a:rPr lang="en-US"/>
              <a:t> and </a:t>
            </a:r>
            <a:r>
              <a:rPr lang="en-US" err="1"/>
              <a:t>phaseFinished</a:t>
            </a:r>
            <a:r>
              <a:rPr lang="en-US"/>
              <a:t> events added</a:t>
            </a:r>
          </a:p>
          <a:p>
            <a:pPr lvl="1" fontAlgn="ctr"/>
            <a:r>
              <a:rPr lang="en-US" err="1"/>
              <a:t>alarmTriggered</a:t>
            </a:r>
            <a:r>
              <a:rPr lang="en-US"/>
              <a:t> extended for easy differentiation between target value and multivariate alarms, also includes phase information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037304-163D-0251-E150-E1DC83F1B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450" y="1661666"/>
            <a:ext cx="3550298" cy="149591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443A46-36BB-42C3-BCF6-F85375A29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pPr/>
              <a:t>21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6400B7-2A43-4B19-809A-C49A9B6BB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Improved Notifications</a:t>
            </a:r>
            <a:endParaRPr lang="en-US">
              <a:highlight>
                <a:srgbClr val="FF0000"/>
              </a:highlight>
            </a:endParaRP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5AA27B05-FBE3-CFB9-F2A5-0C785E3D621E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4"/>
          <a:stretch>
            <a:fillRect/>
          </a:stretch>
        </p:blipFill>
        <p:spPr>
          <a:xfrm>
            <a:off x="9021893" y="1735138"/>
            <a:ext cx="1920614" cy="38163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9B60DB-4BA7-4F11-7ECF-AECCFFD16C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/>
              <a:t>Alerting Extensions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4F65B1-596B-6847-34A1-31B24AABB8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4449" y="1337151"/>
            <a:ext cx="3723866" cy="28696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2D95BBA-6AFA-5065-F786-F6E0C02D3E7F}"/>
              </a:ext>
            </a:extLst>
          </p:cNvPr>
          <p:cNvSpPr/>
          <p:nvPr/>
        </p:nvSpPr>
        <p:spPr>
          <a:xfrm>
            <a:off x="6167176" y="2978016"/>
            <a:ext cx="455419" cy="206477"/>
          </a:xfrm>
          <a:prstGeom prst="rect">
            <a:avLst/>
          </a:prstGeom>
          <a:noFill/>
          <a:ln w="28575">
            <a:solidFill>
              <a:srgbClr val="FFE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err="1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C11DA1-48B2-E0A4-D080-BE761366E5D6}"/>
              </a:ext>
            </a:extLst>
          </p:cNvPr>
          <p:cNvCxnSpPr>
            <a:stCxn id="13" idx="3"/>
            <a:endCxn id="14" idx="1"/>
          </p:cNvCxnSpPr>
          <p:nvPr/>
        </p:nvCxnSpPr>
        <p:spPr>
          <a:xfrm flipV="1">
            <a:off x="6622595" y="1768986"/>
            <a:ext cx="2296934" cy="131226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E0BC634-31F2-F066-6DC2-9A7D17C4E066}"/>
              </a:ext>
            </a:extLst>
          </p:cNvPr>
          <p:cNvSpPr/>
          <p:nvPr/>
        </p:nvSpPr>
        <p:spPr>
          <a:xfrm>
            <a:off x="8919529" y="1665747"/>
            <a:ext cx="455419" cy="206477"/>
          </a:xfrm>
          <a:prstGeom prst="rect">
            <a:avLst/>
          </a:prstGeom>
          <a:noFill/>
          <a:ln w="28575">
            <a:solidFill>
              <a:srgbClr val="FFE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237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231FA6-DC6C-FFEE-F882-6027C0E2B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 Phases by Duration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959E2F-C398-E610-0731-B81D48AAF76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solidFill>
            <a:schemeClr val="accent1"/>
          </a:solidFill>
        </p:spPr>
        <p:txBody>
          <a:bodyPr/>
          <a:lstStyle/>
          <a:p>
            <a:pPr marL="0" indent="0" fontAlgn="ctr">
              <a:buNone/>
            </a:pPr>
            <a:r>
              <a:rPr lang="en-US" b="1"/>
              <a:t>Benefits</a:t>
            </a:r>
          </a:p>
          <a:p>
            <a:pPr lvl="1" fontAlgn="ctr"/>
            <a:r>
              <a:rPr lang="en-US" sz="1800"/>
              <a:t>Intuitive indication of phase length makes is easier to interpret</a:t>
            </a:r>
          </a:p>
          <a:p>
            <a:pPr lvl="1" fontAlgn="ctr"/>
            <a:r>
              <a:rPr lang="en-US" sz="1800"/>
              <a:t>Easier to identify single observations for further analysis</a:t>
            </a:r>
          </a:p>
          <a:p>
            <a:pPr marL="0" indent="0" fontAlgn="ctr">
              <a:buNone/>
            </a:pPr>
            <a:r>
              <a:rPr lang="en-US" b="1"/>
              <a:t>Applies to</a:t>
            </a:r>
          </a:p>
          <a:p>
            <a:pPr lvl="1" fontAlgn="ctr"/>
            <a:r>
              <a:rPr lang="en-US" sz="1800"/>
              <a:t>Desktop client</a:t>
            </a:r>
          </a:p>
          <a:p>
            <a:pPr marL="0" indent="0" fontAlgn="ctr">
              <a:buNone/>
            </a:pPr>
            <a:r>
              <a:rPr lang="en-US" b="1"/>
              <a:t>Changes</a:t>
            </a:r>
          </a:p>
          <a:p>
            <a:pPr lvl="1" fontAlgn="ctr"/>
            <a:r>
              <a:rPr lang="en-US" sz="1800"/>
              <a:t>Added option to use Phase width scaling in evolution plots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C0B857E-C826-9029-A125-1D267FEBE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Visualization Improvements</a:t>
            </a:r>
          </a:p>
        </p:txBody>
      </p:sp>
      <p:pic>
        <p:nvPicPr>
          <p:cNvPr id="12" name="Content Placeholder 9">
            <a:extLst>
              <a:ext uri="{FF2B5EF4-FFF2-40B4-BE49-F238E27FC236}">
                <a16:creationId xmlns:a16="http://schemas.microsoft.com/office/drawing/2014/main" id="{4567C3F0-A26D-7E2E-F7B7-F23DDA65964F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2"/>
          <a:stretch>
            <a:fillRect/>
          </a:stretch>
        </p:blipFill>
        <p:spPr>
          <a:xfrm>
            <a:off x="5401255" y="1735138"/>
            <a:ext cx="6196439" cy="3816350"/>
          </a:xfr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23381C38-DF1E-06D4-5064-39E558C05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9673" y="4649403"/>
            <a:ext cx="1791127" cy="90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66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443A46-36BB-42C3-BCF6-F85375A29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pPr/>
              <a:t>23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6400B7-2A43-4B19-809A-C49A9B6BB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Improved Drill Down</a:t>
            </a:r>
            <a:br>
              <a:rPr lang="en-US"/>
            </a:br>
            <a:r>
              <a:rPr lang="en-US" sz="1800"/>
              <a:t>New Default and Added Group Comparison Button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19CE69-5FCE-4244-8E0E-7781CC83410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Benefits</a:t>
            </a:r>
          </a:p>
          <a:p>
            <a:pPr lvl="1"/>
            <a:r>
              <a:rPr lang="en-US"/>
              <a:t>Consistent behavior on double click makes it easier to create intended drill down plot</a:t>
            </a:r>
          </a:p>
          <a:p>
            <a:pPr marL="0" indent="0">
              <a:buNone/>
            </a:pPr>
            <a:r>
              <a:rPr lang="en-US" b="1"/>
              <a:t>Applies to</a:t>
            </a:r>
          </a:p>
          <a:p>
            <a:pPr lvl="1"/>
            <a:r>
              <a:rPr lang="en-US"/>
              <a:t>Desktop client</a:t>
            </a:r>
          </a:p>
          <a:p>
            <a:pPr marL="0" indent="0">
              <a:buNone/>
            </a:pPr>
            <a:r>
              <a:rPr lang="en-US" b="1"/>
              <a:t>Changes</a:t>
            </a:r>
          </a:p>
          <a:p>
            <a:pPr lvl="1"/>
            <a:r>
              <a:rPr lang="en-US"/>
              <a:t>Double click on observation always opens point to average contribution</a:t>
            </a:r>
          </a:p>
          <a:p>
            <a:pPr lvl="1"/>
            <a:r>
              <a:rPr lang="en-US"/>
              <a:t>Added button for group-to-group drill down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B1BF7CA3-4AE9-14BB-4E2F-3556E9800718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3"/>
          <a:stretch>
            <a:fillRect/>
          </a:stretch>
        </p:blipFill>
        <p:spPr>
          <a:xfrm>
            <a:off x="5108575" y="2215327"/>
            <a:ext cx="6781800" cy="285597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9B60DB-4BA7-4F11-7ECF-AECCFFD16C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/>
              <a:t>Visualization Improvements</a:t>
            </a:r>
          </a:p>
        </p:txBody>
      </p:sp>
    </p:spTree>
    <p:extLst>
      <p:ext uri="{BB962C8B-B14F-4D97-AF65-F5344CB8AC3E}">
        <p14:creationId xmlns:p14="http://schemas.microsoft.com/office/powerpoint/2010/main" val="2504563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443A46-36BB-42C3-BCF6-F85375A29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pPr/>
              <a:t>24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6400B7-2A43-4B19-809A-C49A9B6BB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Improved Server Responsiveness</a:t>
            </a:r>
            <a:br>
              <a:rPr lang="en-US"/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j-ea"/>
                <a:cs typeface="+mj-cs"/>
              </a:rPr>
              <a:t>and Memory </a:t>
            </a:r>
            <a:r>
              <a:rPr lang="en-US" sz="1800">
                <a:solidFill>
                  <a:srgbClr val="000000"/>
                </a:solidFill>
                <a:latin typeface="TT Norms Pro"/>
              </a:rPr>
              <a:t>Usage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19CE69-5FCE-4244-8E0E-7781CC83410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solidFill>
            <a:schemeClr val="accent1"/>
          </a:solidFill>
        </p:spPr>
        <p:txBody>
          <a:bodyPr>
            <a:normAutofit fontScale="92500" lnSpcReduction="10000"/>
          </a:bodyPr>
          <a:lstStyle/>
          <a:p>
            <a:pPr marL="0" indent="0" fontAlgn="ctr">
              <a:buNone/>
            </a:pPr>
            <a:r>
              <a:rPr lang="en-US" b="1"/>
              <a:t>Benefits</a:t>
            </a:r>
          </a:p>
          <a:p>
            <a:pPr lvl="1" fontAlgn="ctr"/>
            <a:r>
              <a:rPr lang="en-US"/>
              <a:t>Faster server startup and shutdown</a:t>
            </a:r>
          </a:p>
          <a:p>
            <a:pPr lvl="1" fontAlgn="ctr"/>
            <a:r>
              <a:rPr lang="en-US"/>
              <a:t>Improved performance for all data sources</a:t>
            </a:r>
          </a:p>
          <a:p>
            <a:pPr lvl="1" fontAlgn="ctr"/>
            <a:r>
              <a:rPr lang="en-US"/>
              <a:t>Sustainable memory consumption</a:t>
            </a:r>
          </a:p>
          <a:p>
            <a:pPr marL="0" indent="0" fontAlgn="ctr">
              <a:buNone/>
            </a:pPr>
            <a:r>
              <a:rPr lang="en-US" b="1"/>
              <a:t>Applies to</a:t>
            </a:r>
          </a:p>
          <a:p>
            <a:pPr lvl="1" fontAlgn="ctr"/>
            <a:r>
              <a:rPr lang="en-US"/>
              <a:t>Server</a:t>
            </a:r>
          </a:p>
          <a:p>
            <a:pPr marL="0" indent="0" fontAlgn="ctr">
              <a:buNone/>
            </a:pPr>
            <a:r>
              <a:rPr lang="en-US" b="1"/>
              <a:t>Changes</a:t>
            </a:r>
          </a:p>
          <a:p>
            <a:pPr lvl="1" fontAlgn="ctr"/>
            <a:r>
              <a:rPr lang="en-US"/>
              <a:t>Server startup loads SIMCA projects in parallel</a:t>
            </a:r>
          </a:p>
          <a:p>
            <a:pPr lvl="1" fontAlgn="ctr"/>
            <a:r>
              <a:rPr lang="en-US"/>
              <a:t>Server shutdown stops configurations in parallel</a:t>
            </a:r>
          </a:p>
          <a:p>
            <a:pPr lvl="1" fontAlgn="ctr"/>
            <a:r>
              <a:rPr lang="en-US"/>
              <a:t>Server flag for turning off grouped reading from data source</a:t>
            </a:r>
          </a:p>
          <a:p>
            <a:pPr lvl="1" fontAlgn="ctr"/>
            <a:r>
              <a:rPr lang="en-US"/>
              <a:t>Server can be configured for concurrent SimApi access to data sources</a:t>
            </a:r>
          </a:p>
          <a:p>
            <a:pPr lvl="1" fontAlgn="ctr"/>
            <a:r>
              <a:rPr lang="en-US"/>
              <a:t>Server logging improvements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6646387-00A3-0711-8BC7-30E4FC27BAA9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3"/>
          <a:stretch>
            <a:fillRect/>
          </a:stretch>
        </p:blipFill>
        <p:spPr>
          <a:xfrm>
            <a:off x="8989651" y="1735138"/>
            <a:ext cx="1985097" cy="381635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9B60DB-4BA7-4F11-7ECF-AECCFFD16C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/>
              <a:t>Performance Improvements</a:t>
            </a:r>
          </a:p>
        </p:txBody>
      </p:sp>
    </p:spTree>
    <p:extLst>
      <p:ext uri="{BB962C8B-B14F-4D97-AF65-F5344CB8AC3E}">
        <p14:creationId xmlns:p14="http://schemas.microsoft.com/office/powerpoint/2010/main" val="2231236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443A46-36BB-42C3-BCF6-F85375A29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pPr/>
              <a:t>25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6400B7-2A43-4B19-809A-C49A9B6BB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Improved Server Security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19CE69-5FCE-4244-8E0E-7781CC83410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solidFill>
            <a:schemeClr val="accent1"/>
          </a:solidFill>
        </p:spPr>
        <p:txBody>
          <a:bodyPr>
            <a:normAutofit fontScale="77500" lnSpcReduction="20000"/>
          </a:bodyPr>
          <a:lstStyle/>
          <a:p>
            <a:pPr marL="0" indent="0" fontAlgn="ctr">
              <a:buNone/>
            </a:pPr>
            <a:r>
              <a:rPr lang="en-US" b="1"/>
              <a:t>Benefits</a:t>
            </a:r>
          </a:p>
          <a:p>
            <a:pPr lvl="1" fontAlgn="ctr"/>
            <a:r>
              <a:rPr lang="en-US"/>
              <a:t>Encrypted and authenticated SMTP for email notifications for wider </a:t>
            </a:r>
            <a:br>
              <a:rPr lang="en-US"/>
            </a:br>
            <a:r>
              <a:rPr lang="en-US"/>
              <a:t>support of email servers </a:t>
            </a:r>
          </a:p>
          <a:p>
            <a:pPr lvl="1" fontAlgn="ctr"/>
            <a:r>
              <a:rPr lang="en-US"/>
              <a:t>Prevent brute force attacks and high-jacking user session</a:t>
            </a:r>
          </a:p>
          <a:p>
            <a:pPr lvl="1" fontAlgn="ctr"/>
            <a:r>
              <a:rPr lang="en-US"/>
              <a:t>Password requirements increases minimum security</a:t>
            </a:r>
          </a:p>
          <a:p>
            <a:pPr marL="0" indent="0" fontAlgn="ctr">
              <a:buNone/>
            </a:pPr>
            <a:r>
              <a:rPr lang="en-US" b="1"/>
              <a:t>Applies to</a:t>
            </a:r>
          </a:p>
          <a:p>
            <a:pPr lvl="1" fontAlgn="ctr"/>
            <a:r>
              <a:rPr lang="en-US"/>
              <a:t>Server</a:t>
            </a:r>
          </a:p>
          <a:p>
            <a:pPr marL="0" indent="0" fontAlgn="ctr">
              <a:buNone/>
            </a:pPr>
            <a:r>
              <a:rPr lang="en-US" b="1"/>
              <a:t>Changes </a:t>
            </a:r>
          </a:p>
          <a:p>
            <a:pPr lvl="1" fontAlgn="ctr"/>
            <a:r>
              <a:rPr lang="en-US"/>
              <a:t>Enable use of STARTTLS, TLS/SSL in general, for communication between SIMCA-online server and email server</a:t>
            </a:r>
          </a:p>
          <a:p>
            <a:pPr lvl="1" fontAlgn="ctr"/>
            <a:r>
              <a:rPr lang="en-US"/>
              <a:t>SMTP user and password added for authentication – Test button to verify changes without server restart</a:t>
            </a:r>
          </a:p>
          <a:p>
            <a:pPr lvl="1" fontAlgn="ctr"/>
            <a:r>
              <a:rPr lang="en-US"/>
              <a:t>Stronger hash for password</a:t>
            </a:r>
          </a:p>
          <a:p>
            <a:pPr lvl="1" fontAlgn="ctr"/>
            <a:r>
              <a:rPr lang="en-US" sz="1500"/>
              <a:t>Added back-off algorithm to prevent brute force attacks</a:t>
            </a:r>
          </a:p>
          <a:p>
            <a:pPr lvl="1" fontAlgn="ctr"/>
            <a:r>
              <a:rPr lang="en-US"/>
              <a:t>Web Server cookie entropy has been increased to 256 bit</a:t>
            </a:r>
          </a:p>
          <a:p>
            <a:pPr lvl="1" fontAlgn="ctr"/>
            <a:r>
              <a:rPr lang="en-US"/>
              <a:t>Password Policy for users outside Active Directory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74AE40C-807D-59E7-C015-081A7D6AB78B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3"/>
          <a:stretch>
            <a:fillRect/>
          </a:stretch>
        </p:blipFill>
        <p:spPr>
          <a:xfrm>
            <a:off x="8262697" y="2119100"/>
            <a:ext cx="3439005" cy="30484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9B60DB-4BA7-4F11-7ECF-AECCFFD16C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/>
              <a:t>Security Hardening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0353F4-63D0-A0FC-3E1A-7AD530513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739" y="1735200"/>
            <a:ext cx="5442061" cy="120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69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3E92FD23-03E9-48D1-746D-3F1956985F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271" b="74642"/>
          <a:stretch/>
        </p:blipFill>
        <p:spPr>
          <a:xfrm>
            <a:off x="9162664" y="1449645"/>
            <a:ext cx="2728136" cy="965649"/>
          </a:xfrm>
          <a:prstGeom prst="rect">
            <a:avLst/>
          </a:prstGeom>
        </p:spPr>
      </p:pic>
      <p:pic>
        <p:nvPicPr>
          <p:cNvPr id="9" name="Content Placeholder 13">
            <a:extLst>
              <a:ext uri="{FF2B5EF4-FFF2-40B4-BE49-F238E27FC236}">
                <a16:creationId xmlns:a16="http://schemas.microsoft.com/office/drawing/2014/main" id="{A35244CA-05F1-1C23-03CD-D71BBC2197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2"/>
          <a:stretch/>
        </p:blipFill>
        <p:spPr>
          <a:xfrm>
            <a:off x="6533490" y="2047372"/>
            <a:ext cx="4083518" cy="193775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443A46-36BB-42C3-BCF6-F85375A29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pPr/>
              <a:t>26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6400B7-2A43-4B19-809A-C49A9B6BB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Updates in Web Client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19CE69-5FCE-4244-8E0E-7781CC83410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solidFill>
            <a:schemeClr val="accent1"/>
          </a:solidFill>
        </p:spPr>
        <p:txBody>
          <a:bodyPr>
            <a:normAutofit fontScale="77500" lnSpcReduction="20000"/>
          </a:bodyPr>
          <a:lstStyle/>
          <a:p>
            <a:pPr marL="0" indent="0" fontAlgn="ctr">
              <a:buNone/>
            </a:pPr>
            <a:r>
              <a:rPr lang="en-US" b="1" dirty="0"/>
              <a:t>Benefits</a:t>
            </a:r>
          </a:p>
          <a:p>
            <a:pPr lvl="1" fontAlgn="ctr"/>
            <a:r>
              <a:rPr lang="en-US" dirty="0"/>
              <a:t>Advanced alarms visualization available for all users</a:t>
            </a:r>
          </a:p>
          <a:p>
            <a:pPr lvl="1" fontAlgn="ctr"/>
            <a:r>
              <a:rPr lang="en-US" dirty="0"/>
              <a:t>Add note to improve traceability and communication across user groups </a:t>
            </a:r>
            <a:br>
              <a:rPr lang="en-US" dirty="0"/>
            </a:br>
            <a:r>
              <a:rPr lang="en-US" dirty="0"/>
              <a:t>and clients</a:t>
            </a:r>
          </a:p>
          <a:p>
            <a:pPr lvl="1" fontAlgn="ctr"/>
            <a:r>
              <a:rPr lang="en-US" dirty="0"/>
              <a:t>Avoid unnecessary waiting and server impact by cancelling Web Client </a:t>
            </a:r>
            <a:br>
              <a:rPr lang="en-US" dirty="0"/>
            </a:br>
            <a:r>
              <a:rPr lang="en-US" dirty="0"/>
              <a:t>loading of data</a:t>
            </a:r>
          </a:p>
          <a:p>
            <a:pPr marL="0" indent="0" fontAlgn="ctr">
              <a:buNone/>
            </a:pPr>
            <a:r>
              <a:rPr lang="en-US" b="1" dirty="0"/>
              <a:t>Applies to</a:t>
            </a:r>
          </a:p>
          <a:p>
            <a:pPr lvl="1" fontAlgn="ctr"/>
            <a:r>
              <a:rPr lang="en-US" dirty="0"/>
              <a:t>Web client</a:t>
            </a:r>
          </a:p>
          <a:p>
            <a:pPr marL="0" indent="0" fontAlgn="ctr">
              <a:buNone/>
            </a:pPr>
            <a:r>
              <a:rPr lang="en-US" b="1" dirty="0"/>
              <a:t>Changes</a:t>
            </a:r>
          </a:p>
          <a:p>
            <a:pPr lvl="1" fontAlgn="ctr"/>
            <a:r>
              <a:rPr lang="en-US" dirty="0"/>
              <a:t>Alarm regions are visualized in charts highlighted with other background </a:t>
            </a:r>
            <a:br>
              <a:rPr lang="en-US" dirty="0"/>
            </a:br>
            <a:r>
              <a:rPr lang="en-US" dirty="0"/>
              <a:t>and hidden limit lines outside regions</a:t>
            </a:r>
          </a:p>
          <a:p>
            <a:pPr lvl="1" fontAlgn="ctr"/>
            <a:r>
              <a:rPr lang="en-US" dirty="0"/>
              <a:t>Add note enabled</a:t>
            </a:r>
          </a:p>
          <a:p>
            <a:pPr lvl="1" fontAlgn="ctr"/>
            <a:r>
              <a:rPr lang="en-US"/>
              <a:t>Added warning when data is slow to load</a:t>
            </a:r>
          </a:p>
          <a:p>
            <a:pPr lvl="1" fontAlgn="ctr"/>
            <a:r>
              <a:rPr lang="en-US" dirty="0"/>
              <a:t>Tech stack updates</a:t>
            </a:r>
          </a:p>
          <a:p>
            <a:pPr lvl="2" fontAlgn="ctr"/>
            <a:r>
              <a:rPr lang="en-US" dirty="0"/>
              <a:t>Third-party libraries with the latest updates</a:t>
            </a:r>
          </a:p>
          <a:p>
            <a:pPr lvl="2" fontAlgn="ctr"/>
            <a:r>
              <a:rPr lang="en-US" dirty="0"/>
              <a:t>Future proofing use of modern development tooling and infrastructure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D896B69-57B8-A634-65FE-B3A4D11D0E24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5"/>
          <a:stretch>
            <a:fillRect/>
          </a:stretch>
        </p:blipFill>
        <p:spPr>
          <a:xfrm>
            <a:off x="9454731" y="3163172"/>
            <a:ext cx="2144002" cy="273486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9B60DB-4BA7-4F11-7ECF-AECCFFD16C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/>
              <a:t>Web Client Updates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994DA4B-3B85-64F7-9E9B-AA93C1349E4F}"/>
              </a:ext>
            </a:extLst>
          </p:cNvPr>
          <p:cNvGrpSpPr/>
          <p:nvPr/>
        </p:nvGrpSpPr>
        <p:grpSpPr>
          <a:xfrm>
            <a:off x="10204401" y="3151132"/>
            <a:ext cx="1739726" cy="473307"/>
            <a:chOff x="7908910" y="1514244"/>
            <a:chExt cx="1739726" cy="47330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BDB7D7E-107B-4579-381C-1A5949AA9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08910" y="1514244"/>
              <a:ext cx="1739726" cy="473307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582AF10-9DD9-E64E-90BD-BF5D837EFA30}"/>
                </a:ext>
              </a:extLst>
            </p:cNvPr>
            <p:cNvSpPr/>
            <p:nvPr/>
          </p:nvSpPr>
          <p:spPr>
            <a:xfrm>
              <a:off x="9162664" y="1583028"/>
              <a:ext cx="242596" cy="276873"/>
            </a:xfrm>
            <a:prstGeom prst="rect">
              <a:avLst/>
            </a:prstGeom>
            <a:noFill/>
            <a:ln w="28575">
              <a:solidFill>
                <a:srgbClr val="FFE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264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9F2E07-2703-468F-AA0E-158DB8AB2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t>27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97C2994-F47C-4BC0-AB31-3E4864B99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en-US"/>
              <a:t>Project Explorer, Plots, and Lists</a:t>
            </a:r>
            <a:br>
              <a:rPr lang="en-US"/>
            </a:br>
            <a:r>
              <a:rPr lang="en-US" sz="1800"/>
              <a:t>Improved Desktop User Experience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6FB1C0-7A17-4D81-B631-B7A39FB548E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solidFill>
            <a:schemeClr val="accent1"/>
          </a:solidFill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900" b="1"/>
              <a:t>Benefits</a:t>
            </a:r>
            <a:r>
              <a:rPr lang="en-US" b="1"/>
              <a:t> </a:t>
            </a:r>
          </a:p>
          <a:p>
            <a:pPr lvl="1"/>
            <a:r>
              <a:rPr lang="en-US" sz="1700"/>
              <a:t>Improved Project Explorer with filter information and summary of </a:t>
            </a:r>
            <a:br>
              <a:rPr lang="en-US" sz="1700"/>
            </a:br>
            <a:r>
              <a:rPr lang="en-US" sz="1700"/>
              <a:t>configurations on server</a:t>
            </a:r>
          </a:p>
          <a:p>
            <a:pPr lvl="1"/>
            <a:r>
              <a:rPr lang="en-US" sz="1700"/>
              <a:t>Easily copy information to other software and editors</a:t>
            </a:r>
          </a:p>
          <a:p>
            <a:pPr lvl="1"/>
            <a:r>
              <a:rPr lang="en-US" sz="1700"/>
              <a:t>Improved visibility of Zoom subplot icon</a:t>
            </a:r>
          </a:p>
          <a:p>
            <a:pPr marL="0" indent="0">
              <a:buNone/>
            </a:pPr>
            <a:r>
              <a:rPr lang="en-US" sz="2100" b="1"/>
              <a:t>Applies to</a:t>
            </a:r>
          </a:p>
          <a:p>
            <a:pPr lvl="1"/>
            <a:r>
              <a:rPr lang="en-US" sz="1700"/>
              <a:t>Desktop client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900" b="1"/>
              <a:t>Changes</a:t>
            </a:r>
            <a:endParaRPr lang="en-US" b="1"/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1700"/>
              <a:t>Project Explorer</a:t>
            </a:r>
          </a:p>
          <a:p>
            <a:pPr lvl="2">
              <a:lnSpc>
                <a:spcPct val="120000"/>
              </a:lnSpc>
            </a:pPr>
            <a:r>
              <a:rPr lang="en-US" sz="1700"/>
              <a:t>Shows total number of configurations and number of executing </a:t>
            </a:r>
            <a:br>
              <a:rPr lang="en-US" sz="1700"/>
            </a:br>
            <a:r>
              <a:rPr lang="en-US" sz="1700"/>
              <a:t>configurations</a:t>
            </a:r>
          </a:p>
          <a:p>
            <a:pPr lvl="2">
              <a:lnSpc>
                <a:spcPct val="120000"/>
              </a:lnSpc>
            </a:pPr>
            <a:r>
              <a:rPr lang="en-US" sz="1700"/>
              <a:t>Filter result information displayed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1700"/>
              <a:t>Improved Copy to Clipboard added to the Batches Found dialog, </a:t>
            </a:r>
            <a:br>
              <a:rPr lang="en-US" sz="1700"/>
            </a:br>
            <a:r>
              <a:rPr lang="en-US" sz="1700"/>
              <a:t>Audit trail, Report </a:t>
            </a:r>
            <a:r>
              <a:rPr lang="en-US" sz="1700" err="1"/>
              <a:t>etc</a:t>
            </a:r>
            <a:r>
              <a:rPr lang="en-US" sz="1700"/>
              <a:t>, including column headers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1700"/>
              <a:t>Zoom sub plot mini toolbar could initially appear in wrong </a:t>
            </a:r>
            <a:br>
              <a:rPr lang="en-US" sz="1700"/>
            </a:br>
            <a:r>
              <a:rPr lang="en-US" sz="1700" err="1"/>
              <a:t>position|outside</a:t>
            </a:r>
            <a:r>
              <a:rPr lang="en-US" sz="1700"/>
              <a:t> the plot</a:t>
            </a:r>
          </a:p>
        </p:txBody>
      </p:sp>
      <p:pic>
        <p:nvPicPr>
          <p:cNvPr id="24" name="Content Placeholder 19">
            <a:extLst>
              <a:ext uri="{FF2B5EF4-FFF2-40B4-BE49-F238E27FC236}">
                <a16:creationId xmlns:a16="http://schemas.microsoft.com/office/drawing/2014/main" id="{F2A1B2E1-3EA7-5055-DD8D-4C51BE9D4488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3"/>
          <a:stretch>
            <a:fillRect/>
          </a:stretch>
        </p:blipFill>
        <p:spPr>
          <a:xfrm>
            <a:off x="5889966" y="1735138"/>
            <a:ext cx="2210596" cy="2830642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D036F44-4F3D-4045-8CE8-898593206B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/>
              <a:t>Other Updates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819070-B493-E0EC-CEC8-E818DDC24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562" y="1770015"/>
            <a:ext cx="33337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5EE3FB82-B2B9-B887-C0F7-0CF77B7C0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624" y="3323279"/>
            <a:ext cx="5345770" cy="95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365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9F2E07-2703-468F-AA0E-158DB8AB2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t>28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97C2994-F47C-4BC0-AB31-3E4864B99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en-US" dirty="0"/>
              <a:t>Predict and Extract, New Help File Format</a:t>
            </a:r>
            <a:br>
              <a:rPr lang="en-US" dirty="0"/>
            </a:br>
            <a:r>
              <a:rPr lang="en-US" sz="1800" dirty="0"/>
              <a:t>Improved Desktop User Experience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6FB1C0-7A17-4D81-B631-B7A39FB548E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solidFill>
            <a:schemeClr val="accent1"/>
          </a:solidFill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900" b="1" dirty="0"/>
              <a:t>Benefits</a:t>
            </a:r>
            <a:r>
              <a:rPr lang="en-US" b="1" dirty="0"/>
              <a:t> </a:t>
            </a:r>
          </a:p>
          <a:p>
            <a:pPr lvl="1"/>
            <a:r>
              <a:rPr lang="en-US" sz="1700" dirty="0"/>
              <a:t>Possibility to avoid server load and time-consuming prediction </a:t>
            </a:r>
            <a:br>
              <a:rPr lang="en-US" sz="1700" dirty="0"/>
            </a:br>
            <a:r>
              <a:rPr lang="en-US" sz="1700" dirty="0"/>
              <a:t>operations</a:t>
            </a:r>
          </a:p>
          <a:p>
            <a:pPr lvl="1"/>
            <a:r>
              <a:rPr lang="en-US" sz="1700" dirty="0"/>
              <a:t>Easier to use File &gt; Extract including paste list of tags, status message </a:t>
            </a:r>
            <a:br>
              <a:rPr lang="en-US" sz="1700" dirty="0"/>
            </a:br>
            <a:r>
              <a:rPr lang="en-US" sz="1700" dirty="0"/>
              <a:t>and select time | batches dialogs</a:t>
            </a:r>
          </a:p>
          <a:p>
            <a:pPr lvl="1"/>
            <a:r>
              <a:rPr lang="en-US" sz="1700" dirty="0"/>
              <a:t>Easier to use Select Time and Select Batches dialogs</a:t>
            </a:r>
          </a:p>
          <a:p>
            <a:pPr lvl="1"/>
            <a:r>
              <a:rPr lang="en-US" sz="1700" dirty="0"/>
              <a:t>Improved Help search result presentation and high-resolution screen visibility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900" b="1" dirty="0"/>
              <a:t>Applies to</a:t>
            </a:r>
          </a:p>
          <a:p>
            <a:pPr lvl="1"/>
            <a:r>
              <a:rPr lang="en-US" sz="1700" dirty="0"/>
              <a:t>Desktop client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900" b="1" dirty="0"/>
              <a:t>Changes</a:t>
            </a:r>
            <a:endParaRPr lang="en-US" b="1" dirty="0"/>
          </a:p>
          <a:p>
            <a:pPr lvl="1"/>
            <a:r>
              <a:rPr lang="en-US" sz="1700" dirty="0"/>
              <a:t>Cancelling predict of historical data</a:t>
            </a:r>
          </a:p>
          <a:p>
            <a:pPr lvl="1"/>
            <a:r>
              <a:rPr lang="en-US" sz="1700" dirty="0"/>
              <a:t>Cancelling is more direct for File | Extract and View | Data List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1700" dirty="0"/>
              <a:t>Changed dialog and added paste functionality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1700" dirty="0"/>
              <a:t>Select time informs instead of changing values when From | To are not aligned and has ‘Now’ button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1700" dirty="0"/>
              <a:t>Web based Help file format</a:t>
            </a:r>
          </a:p>
        </p:txBody>
      </p:sp>
      <p:pic>
        <p:nvPicPr>
          <p:cNvPr id="28" name="Content Placeholder 27">
            <a:extLst>
              <a:ext uri="{FF2B5EF4-FFF2-40B4-BE49-F238E27FC236}">
                <a16:creationId xmlns:a16="http://schemas.microsoft.com/office/drawing/2014/main" id="{EC6E61FA-A556-B522-722F-E74C1CCB6719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3"/>
          <a:stretch>
            <a:fillRect/>
          </a:stretch>
        </p:blipFill>
        <p:spPr>
          <a:xfrm>
            <a:off x="8854931" y="1735200"/>
            <a:ext cx="2932705" cy="2106343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D036F44-4F3D-4045-8CE8-898593206B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/>
              <a:t>Other Updates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2B6848D-794A-3FE0-9CAD-49C061D4C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716" y="1735200"/>
            <a:ext cx="2638215" cy="211140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3105D56-258F-5AB2-92CE-665865C65A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4133" y="3473330"/>
            <a:ext cx="1786667" cy="736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077297-2EFA-4FC9-E12D-F6C9BBA2C0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6243" y="3865564"/>
            <a:ext cx="2972846" cy="212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29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2F9FEB-E6D9-4B12-AB1F-AC3EA6D5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Improved SIMCA® 18 Compatibility and System Updates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CAD898-E9EC-1256-4EFA-067FB6AD913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b="1"/>
              <a:t>Compatibility with SIMCA® 18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EAC234-527C-F479-6EA8-E82387B0A65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b="1"/>
              <a:t>Server |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CF07E-DA9D-43F9-9DAF-04486D2490E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/>
              <a:t>Write-back of numeric batch number for alarm URL, for use in external systems to create links that open the SIMCA-online Web Client to show a specific batch.</a:t>
            </a:r>
          </a:p>
          <a:p>
            <a:r>
              <a:rPr lang="en-US"/>
              <a:t>Control Advisor improvements for batch projects: support for phases with generated variables, Python preprocessing variables, qualitative variables, out-of-order and incomplete forecast models</a:t>
            </a:r>
          </a:p>
          <a:p>
            <a:r>
              <a:rPr lang="en-US"/>
              <a:t>The data source node/tag hierarchy can handle child nodes with the same names as tags, common in OPC UA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0D8A41-5219-49EF-91BD-BD9526F9357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/>
              <a:t>Support for projects with reordered phases</a:t>
            </a:r>
          </a:p>
          <a:p>
            <a:r>
              <a:rPr lang="en-US"/>
              <a:t>Calibration transfer for continuous processes</a:t>
            </a:r>
          </a:p>
          <a:p>
            <a:r>
              <a:rPr lang="en-US"/>
              <a:t>Generated variables of qualitative variables</a:t>
            </a:r>
          </a:p>
          <a:p>
            <a:r>
              <a:rPr lang="en-US"/>
              <a:t>Python 3.10.2 for numerical </a:t>
            </a:r>
            <a:r>
              <a:rPr lang="en-US" err="1"/>
              <a:t>preprecessing</a:t>
            </a:r>
            <a:r>
              <a:rPr lang="en-US"/>
              <a:t> scripts with pandas, </a:t>
            </a:r>
            <a:r>
              <a:rPr lang="en-US" err="1"/>
              <a:t>numpy</a:t>
            </a:r>
            <a:r>
              <a:rPr lang="en-US"/>
              <a:t>, </a:t>
            </a:r>
            <a:r>
              <a:rPr lang="en-US" err="1"/>
              <a:t>scipy</a:t>
            </a:r>
            <a:r>
              <a:rPr lang="en-US"/>
              <a:t> built in as SIMCA 18. Packages can be updated and added</a:t>
            </a:r>
          </a:p>
          <a:p>
            <a:pPr lvl="1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62C6A4-9ACC-4212-8692-BB3368080A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/>
              <a:t>Other Updates</a:t>
            </a:r>
          </a:p>
        </p:txBody>
      </p:sp>
    </p:spTree>
    <p:extLst>
      <p:ext uri="{BB962C8B-B14F-4D97-AF65-F5344CB8AC3E}">
        <p14:creationId xmlns:p14="http://schemas.microsoft.com/office/powerpoint/2010/main" val="319319614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0C4D3-2F77-2F23-2108-AEA907DB7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B472314C-0C4C-2299-2B75-832FC5C82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494400"/>
            <a:ext cx="412377" cy="153888"/>
          </a:xfrm>
        </p:spPr>
        <p:txBody>
          <a:bodyPr/>
          <a:lstStyle/>
          <a:p>
            <a:fld id="{0C8761C7-EE27-4485-904A-AF787EF92FBE}" type="slidenum">
              <a:rPr lang="en-US" noProof="0" smtClean="0"/>
              <a:pPr/>
              <a:t>3</a:t>
            </a:fld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4A0E49-A90E-4632-8A8D-DD45FCB5B844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>
          <a:xfrm>
            <a:off x="6130800" y="1735200"/>
            <a:ext cx="5760000" cy="3816000"/>
          </a:xfrm>
          <a:solidFill>
            <a:schemeClr val="accent1"/>
          </a:solidFill>
        </p:spPr>
        <p:txBody>
          <a:bodyPr lIns="90000" tIns="36000" rIns="90000" bIns="36000"/>
          <a:lstStyle/>
          <a:p>
            <a:pPr marL="0" lvl="0" indent="0">
              <a:buNone/>
            </a:pPr>
            <a:r>
              <a:rPr lang="en-US" dirty="0"/>
              <a:t>Web Client Updates</a:t>
            </a:r>
          </a:p>
          <a:p>
            <a:pPr lvl="1"/>
            <a:r>
              <a:rPr lang="en-US" sz="1400" dirty="0" err="1"/>
              <a:t>Workset</a:t>
            </a:r>
            <a:r>
              <a:rPr lang="en-US" sz="1400" dirty="0"/>
              <a:t> batches</a:t>
            </a:r>
          </a:p>
          <a:p>
            <a:pPr lvl="1"/>
            <a:r>
              <a:rPr lang="en-US" sz="1400" dirty="0"/>
              <a:t>Additional reference batches</a:t>
            </a:r>
          </a:p>
          <a:p>
            <a:pPr lvl="1"/>
            <a:r>
              <a:rPr lang="en-US" sz="1400" dirty="0"/>
              <a:t>Confidence limits displayed</a:t>
            </a:r>
          </a:p>
          <a:p>
            <a:pPr lvl="1"/>
            <a:r>
              <a:rPr lang="en-US" sz="1400" dirty="0"/>
              <a:t>Coloring in charts by vector or batch</a:t>
            </a:r>
          </a:p>
          <a:p>
            <a:pPr lvl="1"/>
            <a:r>
              <a:rPr lang="en-US" sz="1400" dirty="0"/>
              <a:t>Plot resizing</a:t>
            </a:r>
          </a:p>
          <a:p>
            <a:pPr marL="0" lvl="0" indent="0">
              <a:buNone/>
            </a:pPr>
            <a:r>
              <a:rPr lang="en-US" dirty="0"/>
              <a:t>User Experience Improvements </a:t>
            </a:r>
          </a:p>
          <a:p>
            <a:pPr lvl="1"/>
            <a:r>
              <a:rPr lang="en-US" sz="1400" dirty="0"/>
              <a:t>Quickly open desktop with ‘Open session workspace’ checkbox option in login dialog</a:t>
            </a:r>
          </a:p>
          <a:p>
            <a:pPr lvl="1"/>
            <a:r>
              <a:rPr lang="en-US" sz="1400" dirty="0"/>
              <a:t>Updated built-in Web Client help, expanding all sections with </a:t>
            </a:r>
            <a:r>
              <a:rPr lang="en-US" sz="1400" dirty="0" err="1"/>
              <a:t>Ctrl+F</a:t>
            </a:r>
            <a:r>
              <a:rPr lang="en-US" sz="1400" dirty="0"/>
              <a:t> for easier search of help sections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E1864-F3EC-7633-28F0-E7A4806CB6E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00038" y="1736725"/>
            <a:ext cx="5760000" cy="3816350"/>
          </a:xfrm>
          <a:solidFill>
            <a:schemeClr val="bg2"/>
          </a:solidFill>
        </p:spPr>
        <p:txBody>
          <a:bodyPr lIns="90000" tIns="36000" rIns="90000" bIns="36000">
            <a:normAutofit/>
          </a:bodyPr>
          <a:lstStyle/>
          <a:p>
            <a:pPr marL="0" indent="0">
              <a:buNone/>
            </a:pPr>
            <a:r>
              <a:rPr lang="en-US" dirty="0"/>
              <a:t>Extend data analytics in Umetrics® Studio</a:t>
            </a:r>
          </a:p>
          <a:p>
            <a:pPr lvl="1"/>
            <a:r>
              <a:rPr lang="en-US" sz="1400" dirty="0"/>
              <a:t>Explore data outside SIMCA-online for new insights</a:t>
            </a:r>
          </a:p>
          <a:p>
            <a:pPr marL="0" indent="0">
              <a:buNone/>
            </a:pPr>
            <a:r>
              <a:rPr lang="en-US" dirty="0"/>
              <a:t>Batch Identification</a:t>
            </a:r>
          </a:p>
          <a:p>
            <a:pPr lvl="1"/>
            <a:r>
              <a:rPr lang="en-US" sz="1400" dirty="0"/>
              <a:t>Batch ID and metadata displayed in Unit Overview</a:t>
            </a:r>
          </a:p>
          <a:p>
            <a:pPr lvl="1"/>
            <a:r>
              <a:rPr lang="en-US" sz="1400" dirty="0"/>
              <a:t>Reference batches in project configuration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Configuration Verification and Troubleshooting</a:t>
            </a:r>
          </a:p>
          <a:p>
            <a:pPr lvl="1"/>
            <a:r>
              <a:rPr lang="en-US" sz="1400" dirty="0"/>
              <a:t>Export project configuration to pdf report</a:t>
            </a:r>
          </a:p>
          <a:p>
            <a:pPr lvl="1"/>
            <a:r>
              <a:rPr lang="en-US" sz="1400" dirty="0"/>
              <a:t>Troubleshoot and validate configuration settings</a:t>
            </a:r>
          </a:p>
          <a:p>
            <a:pPr marL="0" indent="0">
              <a:buNone/>
            </a:pPr>
            <a:r>
              <a:rPr lang="en-US" dirty="0"/>
              <a:t>Writeback Extension</a:t>
            </a:r>
          </a:p>
          <a:p>
            <a:pPr lvl="1"/>
            <a:r>
              <a:rPr lang="en-US" sz="1400" dirty="0"/>
              <a:t>X-variables and Y-variables available for writeback, including generated and preprocessing variables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358BD3-ED5D-9058-B684-7BD422526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584994"/>
            <a:ext cx="11592302" cy="712694"/>
          </a:xfrm>
        </p:spPr>
        <p:txBody>
          <a:bodyPr anchor="t">
            <a:normAutofit/>
          </a:bodyPr>
          <a:lstStyle/>
          <a:p>
            <a:r>
              <a:rPr lang="en-US" dirty="0"/>
              <a:t>SIMCA®-online 18.1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4DCBF7-E946-8274-A5EA-B2F8871AF2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8800" y="234000"/>
            <a:ext cx="2797200" cy="184666"/>
          </a:xfrm>
        </p:spPr>
        <p:txBody>
          <a:bodyPr/>
          <a:lstStyle/>
          <a:p>
            <a:r>
              <a:rPr lang="en-US" dirty="0"/>
              <a:t>SIMCA®-online News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344A574-113C-1966-5080-FD11D7B964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18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2F9FEB-E6D9-4B12-AB1F-AC3EA6D5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Bug Fixes with Details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0D8A41-5219-49EF-91BD-BD9526F9357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Server | System</a:t>
            </a:r>
          </a:p>
          <a:p>
            <a:r>
              <a:rPr lang="en-US"/>
              <a:t>Fixed: Maturity generated with function </a:t>
            </a:r>
            <a:r>
              <a:rPr lang="en-US" err="1"/>
              <a:t>IndexByPhase</a:t>
            </a:r>
            <a:endParaRPr lang="en-US"/>
          </a:p>
          <a:p>
            <a:pPr lvl="1"/>
            <a:r>
              <a:rPr lang="en-US"/>
              <a:t>In previous versions of SIMCA-online phase iterations failed to start at 0 when maturity generated with function </a:t>
            </a:r>
            <a:r>
              <a:rPr lang="en-US" err="1"/>
              <a:t>IndexByPhase</a:t>
            </a:r>
            <a:r>
              <a:rPr lang="en-US"/>
              <a:t> was used. With the fix the visualization of phase iteration projects with this maturity will be correct.</a:t>
            </a:r>
          </a:p>
          <a:p>
            <a:pPr lvl="1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CF07E-DA9D-43F9-9DAF-04486D2490E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Desktop Client</a:t>
            </a:r>
          </a:p>
          <a:p>
            <a:r>
              <a:rPr lang="en-US"/>
              <a:t>Fixed: Contributions wrong for Control Advisor series (</a:t>
            </a:r>
            <a:r>
              <a:rPr lang="en-US">
                <a:hlinkClick r:id="rId2"/>
              </a:rPr>
              <a:t>KB article</a:t>
            </a:r>
            <a:r>
              <a:rPr lang="en-US"/>
              <a:t>)</a:t>
            </a:r>
          </a:p>
          <a:p>
            <a:r>
              <a:rPr lang="en-US"/>
              <a:t>Fixed: Workset batches dialog opened from Production Overview should remember previously selected batches</a:t>
            </a:r>
          </a:p>
          <a:p>
            <a:r>
              <a:rPr lang="en-US"/>
              <a:t>Fixed: Cannot delete one's own notifications from the My Notifications Details page without holding the </a:t>
            </a:r>
            <a:r>
              <a:rPr lang="en-US" err="1"/>
              <a:t>manage_notification</a:t>
            </a:r>
            <a:r>
              <a:rPr lang="en-US"/>
              <a:t> permission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F6AA34-046F-4133-AFD8-6CE7923F143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Other</a:t>
            </a:r>
          </a:p>
          <a:p>
            <a:r>
              <a:rPr lang="en-US"/>
              <a:t>Fixed: </a:t>
            </a:r>
            <a:r>
              <a:rPr lang="en-US" err="1"/>
              <a:t>Outlimits</a:t>
            </a:r>
            <a:r>
              <a:rPr lang="en-US"/>
              <a:t> not applied after SimApi restart</a:t>
            </a:r>
          </a:p>
          <a:p>
            <a:pPr lvl="1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62C6A4-9ACC-4212-8692-BB3368080A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/>
              <a:t>Other Updates</a:t>
            </a:r>
          </a:p>
        </p:txBody>
      </p:sp>
    </p:spTree>
    <p:extLst>
      <p:ext uri="{BB962C8B-B14F-4D97-AF65-F5344CB8AC3E}">
        <p14:creationId xmlns:p14="http://schemas.microsoft.com/office/powerpoint/2010/main" val="2810932605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4CE80F-BC3A-4124-9B63-F54D7DCAD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pPr/>
              <a:t>31</a:t>
            </a:fld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6E0EB-7E05-C7B7-3A61-36A10E5F73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SIMCA®-online 17</a:t>
            </a:r>
          </a:p>
        </p:txBody>
      </p:sp>
    </p:spTree>
    <p:extLst>
      <p:ext uri="{BB962C8B-B14F-4D97-AF65-F5344CB8AC3E}">
        <p14:creationId xmlns:p14="http://schemas.microsoft.com/office/powerpoint/2010/main" val="37423822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C58B6-6664-4820-B576-435BCCECF749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en-US" b="1" dirty="0"/>
              <a:t>Minor updates</a:t>
            </a:r>
          </a:p>
          <a:p>
            <a:pPr lvl="1" fontAlgn="ctr"/>
            <a:r>
              <a:rPr lang="en-US" dirty="0"/>
              <a:t>UX improvements in desktop client</a:t>
            </a:r>
          </a:p>
          <a:p>
            <a:pPr lvl="1" fontAlgn="ctr"/>
            <a:r>
              <a:rPr lang="en-US" dirty="0"/>
              <a:t>Baseline Filters to combine IPC and process data</a:t>
            </a:r>
          </a:p>
          <a:p>
            <a:pPr lvl="1" fontAlgn="ctr"/>
            <a:r>
              <a:rPr lang="en-US" dirty="0"/>
              <a:t>Suppress alarm notifications during predict of past batches</a:t>
            </a:r>
          </a:p>
          <a:p>
            <a:pPr marL="0" indent="0" fontAlgn="ctr">
              <a:buNone/>
            </a:pPr>
            <a:r>
              <a:rPr lang="en-US" b="1" dirty="0"/>
              <a:t>Bug fixes</a:t>
            </a:r>
          </a:p>
          <a:p>
            <a:pPr lvl="1" fontAlgn="ctr"/>
            <a:r>
              <a:rPr lang="en-US" dirty="0"/>
              <a:t>Server crash when alarm notification is sent at the same time as the configuration it belongs to is deleted (system)</a:t>
            </a:r>
          </a:p>
          <a:p>
            <a:pPr lvl="1" fontAlgn="ctr"/>
            <a:r>
              <a:rPr lang="en-US" dirty="0"/>
              <a:t>Deleting multiple projects and configurations when the tree is collapsed does not always count the number of items correctly (desktop client)</a:t>
            </a:r>
          </a:p>
          <a:p>
            <a:pPr lvl="1" fontAlgn="ctr"/>
            <a:r>
              <a:rPr lang="en-US" dirty="0"/>
              <a:t>Reset button on login page only works once (web client)</a:t>
            </a:r>
          </a:p>
          <a:p>
            <a:pPr lvl="1" fontAlgn="ctr"/>
            <a:endParaRPr lang="en-US" dirty="0"/>
          </a:p>
          <a:p>
            <a:pPr lvl="1" fontAlgn="ctr"/>
            <a:endParaRPr lang="en-US" dirty="0">
              <a:solidFill>
                <a:prstClr val="black"/>
              </a:solidFill>
            </a:endParaRPr>
          </a:p>
          <a:p>
            <a:pPr marL="0" indent="0" fontAlgn="ctr">
              <a:buNone/>
            </a:pPr>
            <a:endParaRPr lang="en-US" b="1" dirty="0"/>
          </a:p>
          <a:p>
            <a:pPr marL="0" indent="0" fontAlgn="ctr">
              <a:buNone/>
            </a:pPr>
            <a:endParaRPr lang="en-US" dirty="0"/>
          </a:p>
          <a:p>
            <a:pPr lvl="1" fontAlgn="ctr"/>
            <a:endParaRPr lang="en-US" dirty="0"/>
          </a:p>
          <a:p>
            <a:pPr lvl="1" fontAlgn="ctr"/>
            <a:endParaRPr lang="en-US" dirty="0"/>
          </a:p>
          <a:p>
            <a:pPr marL="0" indent="0" fontAlgn="ctr">
              <a:buNone/>
            </a:pP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89938E-25B9-49DD-A22F-0025CC82E748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News</a:t>
            </a:r>
          </a:p>
          <a:p>
            <a:pPr fontAlgn="ctr"/>
            <a:r>
              <a:rPr lang="en-US" sz="1600" dirty="0"/>
              <a:t>Batch Aggregation nodes in Batch Context Generator</a:t>
            </a:r>
          </a:p>
          <a:p>
            <a:pPr fontAlgn="ctr"/>
            <a:r>
              <a:rPr lang="en-US" sz="1600" dirty="0"/>
              <a:t>User defined Python libraries for preprocessing</a:t>
            </a:r>
          </a:p>
          <a:p>
            <a:pPr fontAlgn="ctr"/>
            <a:r>
              <a:rPr lang="en-US" sz="1600" dirty="0"/>
              <a:t>Manage data source connections on the fly</a:t>
            </a:r>
          </a:p>
          <a:p>
            <a:pPr fontAlgn="ctr"/>
            <a:r>
              <a:rPr lang="en-US" sz="1600" dirty="0"/>
              <a:t>Performance optimizations</a:t>
            </a:r>
          </a:p>
          <a:p>
            <a:pPr fontAlgn="ctr"/>
            <a:r>
              <a:rPr lang="en-US" sz="1600" dirty="0"/>
              <a:t>Active directory improvements</a:t>
            </a:r>
          </a:p>
          <a:p>
            <a:pPr fontAlgn="ctr"/>
            <a:r>
              <a:rPr lang="en-US" sz="1600" dirty="0"/>
              <a:t>Model update automation</a:t>
            </a:r>
          </a:p>
          <a:p>
            <a:pPr fontAlgn="ctr"/>
            <a:endParaRPr lang="en-US" dirty="0"/>
          </a:p>
          <a:p>
            <a:pPr font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D02F520-F141-4C7F-8564-49C73B523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SIMCA</a:t>
            </a:r>
            <a:r>
              <a:rPr lang="en-US" baseline="30000"/>
              <a:t>®</a:t>
            </a:r>
            <a:r>
              <a:rPr lang="en-US"/>
              <a:t>-online 17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D68B74-9D18-4805-814E-706F9D432C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2022-03-01</a:t>
            </a:r>
          </a:p>
        </p:txBody>
      </p:sp>
    </p:spTree>
    <p:extLst>
      <p:ext uri="{BB962C8B-B14F-4D97-AF65-F5344CB8AC3E}">
        <p14:creationId xmlns:p14="http://schemas.microsoft.com/office/powerpoint/2010/main" val="7400268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C5CD001-C25D-4564-8B5A-B56CC78720B2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6490412" y="1735138"/>
            <a:ext cx="5148426" cy="381635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540C8BC-354B-4361-B165-8AA0EAF54BEB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900" dirty="0"/>
              <a:t>Benefits</a:t>
            </a:r>
          </a:p>
          <a:p>
            <a:pPr lvl="1">
              <a:spcAft>
                <a:spcPts val="1200"/>
              </a:spcAft>
            </a:pPr>
            <a:r>
              <a:rPr lang="en-US" sz="1700" dirty="0">
                <a:latin typeface="+mn-lt"/>
              </a:rPr>
              <a:t>Detect and correct deviations in multi-unit processes with improved access to process data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900" dirty="0"/>
              <a:t>Apply to</a:t>
            </a:r>
          </a:p>
          <a:p>
            <a:pPr lvl="1" fontAlgn="ctr">
              <a:spcAft>
                <a:spcPts val="1200"/>
              </a:spcAft>
            </a:pPr>
            <a:r>
              <a:rPr lang="en-US" sz="1700" dirty="0">
                <a:latin typeface="+mn-lt"/>
              </a:rPr>
              <a:t>Server | desktop client | web client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900" dirty="0"/>
              <a:t>Change</a:t>
            </a:r>
          </a:p>
          <a:p>
            <a:pPr lvl="1"/>
            <a:r>
              <a:rPr lang="en-US" sz="1700" dirty="0">
                <a:latin typeface="+mn-lt"/>
              </a:rPr>
              <a:t>Added aggregation nodes, which is a new type of node in Batch Context Generator</a:t>
            </a:r>
          </a:p>
          <a:p>
            <a:pPr lvl="1"/>
            <a:r>
              <a:rPr lang="en-US" sz="1700" dirty="0">
                <a:latin typeface="+mn-lt"/>
              </a:rPr>
              <a:t>Data can be combined and monitored at the batch level since all units are executed in the same project</a:t>
            </a:r>
          </a:p>
          <a:p>
            <a:pPr lvl="1"/>
            <a:r>
              <a:rPr lang="en-US" sz="1700" dirty="0">
                <a:latin typeface="+mn-lt"/>
              </a:rPr>
              <a:t>Batch ID match pattern in batch context node settings, batches with similar, but not identical, IDs can also be aggregated</a:t>
            </a:r>
          </a:p>
          <a:p>
            <a:pPr lvl="1"/>
            <a:r>
              <a:rPr lang="en-US" sz="1700" dirty="0">
                <a:latin typeface="+mn-lt"/>
              </a:rPr>
              <a:t>Improved Batch Context generator work-flow</a:t>
            </a:r>
          </a:p>
          <a:p>
            <a:pPr lvl="1"/>
            <a:endParaRPr lang="en-US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5C505-E819-438D-A51E-D73A33B1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Batch Aggregation Nodes in Batch Context Generator</a:t>
            </a:r>
            <a:br>
              <a:rPr lang="en-US"/>
            </a:b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817039-E7E7-4BA4-A20B-2324FED73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t>33</a:t>
            </a:fld>
            <a:endParaRPr lang="en-US" noProof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93C00F8-EB5B-425E-8908-A41343F407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SIMCA</a:t>
            </a:r>
            <a:r>
              <a:rPr lang="en-US" baseline="30000" dirty="0"/>
              <a:t>®</a:t>
            </a:r>
            <a:r>
              <a:rPr lang="en-US" dirty="0"/>
              <a:t>-online 17 News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11FD20-5223-4BED-A2F4-F19669902189}"/>
              </a:ext>
            </a:extLst>
          </p:cNvPr>
          <p:cNvSpPr txBox="1"/>
          <p:nvPr/>
        </p:nvSpPr>
        <p:spPr>
          <a:xfrm>
            <a:off x="6696891" y="3429000"/>
            <a:ext cx="4197531" cy="27867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sz="1400" noProof="0"/>
              <a:t>Informative reason for resetting the alarm</a:t>
            </a:r>
          </a:p>
        </p:txBody>
      </p:sp>
    </p:spTree>
    <p:extLst>
      <p:ext uri="{BB962C8B-B14F-4D97-AF65-F5344CB8AC3E}">
        <p14:creationId xmlns:p14="http://schemas.microsoft.com/office/powerpoint/2010/main" val="15677489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Image result for python logo">
            <a:extLst>
              <a:ext uri="{FF2B5EF4-FFF2-40B4-BE49-F238E27FC236}">
                <a16:creationId xmlns:a16="http://schemas.microsoft.com/office/drawing/2014/main" id="{C24BBDAB-6DD5-4430-B91E-89AADAC126CE}"/>
              </a:ext>
            </a:extLst>
          </p:cNvPr>
          <p:cNvPicPr>
            <a:picLocks noGrp="1" noChangeAspect="1" noChangeArrowheads="1"/>
          </p:cNvPicPr>
          <p:nvPr>
            <p:ph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169" y="1745713"/>
            <a:ext cx="3890663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6AB858-8D6D-4BEC-970D-184FB468B773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900" dirty="0"/>
              <a:t>Benefits</a:t>
            </a:r>
          </a:p>
          <a:p>
            <a:pPr lvl="1"/>
            <a:r>
              <a:rPr lang="en-US" sz="1700" dirty="0"/>
              <a:t>Customer free to use any analytics within Python realm</a:t>
            </a:r>
          </a:p>
          <a:p>
            <a:pPr lvl="1"/>
            <a:r>
              <a:rPr lang="en-US" sz="1700" dirty="0"/>
              <a:t>Use flexible scripting to further enhance SIMCA®-online functionality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900" dirty="0"/>
              <a:t>Apply to</a:t>
            </a:r>
          </a:p>
          <a:p>
            <a:pPr lvl="1"/>
            <a:r>
              <a:rPr lang="en-US" sz="1700" dirty="0"/>
              <a:t>Server</a:t>
            </a:r>
            <a:br>
              <a:rPr lang="en-US" dirty="0"/>
            </a:br>
            <a:endParaRPr lang="en-US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900" dirty="0"/>
              <a:t>Change</a:t>
            </a:r>
            <a:endParaRPr lang="en-US" dirty="0"/>
          </a:p>
          <a:p>
            <a:pPr lvl="1"/>
            <a:r>
              <a:rPr lang="en-US" sz="1700" dirty="0"/>
              <a:t>Match python package versions with SIMCA</a:t>
            </a:r>
            <a:r>
              <a:rPr lang="en-US" sz="1700" baseline="30000" dirty="0"/>
              <a:t>®</a:t>
            </a:r>
            <a:r>
              <a:rPr lang="en-US" sz="1700" dirty="0"/>
              <a:t> 17</a:t>
            </a:r>
          </a:p>
          <a:p>
            <a:pPr lvl="2"/>
            <a:r>
              <a:rPr lang="en-US" sz="1700" dirty="0"/>
              <a:t>Python version 3.7.9</a:t>
            </a:r>
          </a:p>
          <a:p>
            <a:pPr lvl="2"/>
            <a:r>
              <a:rPr lang="en-US" sz="1700" b="1" dirty="0"/>
              <a:t>NumPy</a:t>
            </a:r>
            <a:r>
              <a:rPr lang="en-US" sz="1700" dirty="0"/>
              <a:t> (1.19.5), </a:t>
            </a:r>
            <a:r>
              <a:rPr lang="en-US" sz="1700" b="1" dirty="0"/>
              <a:t>SciPy</a:t>
            </a:r>
            <a:r>
              <a:rPr lang="en-US" sz="1700" dirty="0"/>
              <a:t> (1.6.0) and </a:t>
            </a:r>
            <a:r>
              <a:rPr lang="en-US" sz="1700" b="1" dirty="0"/>
              <a:t>Pandas</a:t>
            </a:r>
            <a:r>
              <a:rPr lang="en-US" sz="1700" dirty="0"/>
              <a:t> (1.2.0) bundled</a:t>
            </a:r>
          </a:p>
          <a:p>
            <a:pPr lvl="1"/>
            <a:r>
              <a:rPr lang="en-US" sz="1700" dirty="0"/>
              <a:t>Script added for installing Python packages that are compatible with main version and have no graphical UI</a:t>
            </a:r>
          </a:p>
          <a:p>
            <a:pPr lvl="1"/>
            <a:r>
              <a:rPr lang="en-US" sz="1700" dirty="0"/>
              <a:t>User free to add any python package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70C9F41-FBF5-4A60-ADB2-AC6BBEBEF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 Defined Python Libraries for Preprocessing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5E7774-440C-4F49-A8C0-53C7B6FAB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t>34</a:t>
            </a:fld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AE685-AB6A-4FA9-B2A5-846D5E63B1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SIMCA</a:t>
            </a:r>
            <a:r>
              <a:rPr lang="en-US" baseline="30000" dirty="0"/>
              <a:t>®</a:t>
            </a:r>
            <a:r>
              <a:rPr lang="en-US" dirty="0"/>
              <a:t>-online 17 News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937832C-7BA9-4E64-B567-619930071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1660" y="4257238"/>
            <a:ext cx="3287223" cy="132853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E421AF5-1C0A-432A-95FD-3C37B1A9B3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41420" y="2897713"/>
            <a:ext cx="3248025" cy="15621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0ABFCF5B-FECC-485F-B13A-7267EDB1B7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37508" y="2871882"/>
            <a:ext cx="15621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779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chine generated alternative text:&#10;SIMCA-onIine Server Options - 17.0.0 (Build O) &#10;Pa ths and directories SimApi Miscellaneous &#10;A SimApi connects the server to a data source Unselected SimApis are not used by the server. &#10;Name &#10;Path: &#10;opcua &#10;Status &#10;Restart SimApi &#10;Path: SI MCAonIineDBMakerSimApi2.dII &#10;D8Maker &#10;Path: &#10;MFCS4 &#10;O The server is running. &#10;Queued for restat (Undo) &#10;SIMCA-onIine Server &#10;Apply queued SimApi changes to the server nm,v? &#10;• SimApis will be started in the background. Depending on &#10;the data source, this may take a long time. &#10;• Project execution is not affected. Unless SimApi nodes and &#10;tags currently in use are removed, there will be no loss of &#10;If No is selected, the changes will be applied next time the &#10;server is started. ">
            <a:extLst>
              <a:ext uri="{FF2B5EF4-FFF2-40B4-BE49-F238E27FC236}">
                <a16:creationId xmlns:a16="http://schemas.microsoft.com/office/drawing/2014/main" id="{73A2A43E-361E-487B-BBAE-8E784A9F057C}"/>
              </a:ext>
            </a:extLst>
          </p:cNvPr>
          <p:cNvPicPr>
            <a:picLocks noGrp="1" noChangeAspect="1" noChangeArrowheads="1"/>
          </p:cNvPicPr>
          <p:nvPr>
            <p:ph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1301" y="1735138"/>
            <a:ext cx="4046647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B56E1A-F359-4FE3-9D5E-21DAB595EDB6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 fontScale="70000" lnSpcReduction="20000"/>
          </a:bodyPr>
          <a:lstStyle/>
          <a:p>
            <a:pPr fontAlgn="ctr">
              <a:lnSpc>
                <a:spcPct val="120000"/>
              </a:lnSpc>
              <a:spcAft>
                <a:spcPts val="0"/>
              </a:spcAft>
            </a:pPr>
            <a:r>
              <a:rPr lang="en-US" sz="2300" dirty="0"/>
              <a:t>Benefits</a:t>
            </a:r>
            <a:endParaRPr lang="en-US" sz="1900" dirty="0"/>
          </a:p>
          <a:p>
            <a:pPr lvl="1" fontAlgn="ctr">
              <a:lnSpc>
                <a:spcPct val="120000"/>
              </a:lnSpc>
              <a:spcAft>
                <a:spcPts val="0"/>
              </a:spcAft>
            </a:pPr>
            <a:r>
              <a:rPr lang="en-US" sz="2100" dirty="0"/>
              <a:t>Data source connections can be updated at any time without interrupting users or live monitoring of the process</a:t>
            </a:r>
          </a:p>
          <a:p>
            <a:pPr lvl="1" fontAlgn="ctr"/>
            <a:r>
              <a:rPr lang="en-US" sz="2100" dirty="0"/>
              <a:t>Down-time reduced to zero</a:t>
            </a:r>
          </a:p>
          <a:p>
            <a:pPr fontAlgn="ctr">
              <a:lnSpc>
                <a:spcPct val="120000"/>
              </a:lnSpc>
              <a:spcAft>
                <a:spcPts val="0"/>
              </a:spcAft>
            </a:pPr>
            <a:r>
              <a:rPr lang="en-US" sz="2300" dirty="0"/>
              <a:t>Apply to</a:t>
            </a:r>
          </a:p>
          <a:p>
            <a:pPr lvl="1" fontAlgn="ctr"/>
            <a:r>
              <a:rPr lang="en-US" sz="2100" dirty="0"/>
              <a:t>Server</a:t>
            </a:r>
          </a:p>
          <a:p>
            <a:pPr fontAlgn="ctr">
              <a:lnSpc>
                <a:spcPct val="120000"/>
              </a:lnSpc>
              <a:spcAft>
                <a:spcPts val="0"/>
              </a:spcAft>
            </a:pPr>
            <a:r>
              <a:rPr lang="en-US" sz="2300" dirty="0"/>
              <a:t>Change</a:t>
            </a:r>
            <a:endParaRPr lang="en-US" dirty="0"/>
          </a:p>
          <a:p>
            <a:pPr lvl="1" fontAlgn="ctr">
              <a:lnSpc>
                <a:spcPct val="120000"/>
              </a:lnSpc>
              <a:spcAft>
                <a:spcPts val="0"/>
              </a:spcAft>
            </a:pPr>
            <a:r>
              <a:rPr lang="en-US" sz="2100" dirty="0"/>
              <a:t>Administrators can manage </a:t>
            </a:r>
            <a:r>
              <a:rPr lang="en-US" sz="2100" dirty="0" err="1"/>
              <a:t>SimApis</a:t>
            </a:r>
            <a:r>
              <a:rPr lang="en-US" sz="2100" dirty="0"/>
              <a:t> on a running server, without affecting project execution</a:t>
            </a:r>
          </a:p>
          <a:p>
            <a:pPr lvl="2" fontAlgn="ctr">
              <a:lnSpc>
                <a:spcPct val="120000"/>
              </a:lnSpc>
              <a:spcAft>
                <a:spcPts val="0"/>
              </a:spcAft>
            </a:pPr>
            <a:r>
              <a:rPr lang="en-US" sz="2100" dirty="0"/>
              <a:t>add a new </a:t>
            </a:r>
            <a:r>
              <a:rPr lang="en-US" sz="2100" dirty="0" err="1"/>
              <a:t>SimApi</a:t>
            </a:r>
            <a:endParaRPr lang="en-US" sz="2100" dirty="0"/>
          </a:p>
          <a:p>
            <a:pPr lvl="2" fontAlgn="ctr">
              <a:lnSpc>
                <a:spcPct val="120000"/>
              </a:lnSpc>
              <a:spcAft>
                <a:spcPts val="0"/>
              </a:spcAft>
            </a:pPr>
            <a:r>
              <a:rPr lang="en-US" sz="2100" dirty="0"/>
              <a:t>restart individual </a:t>
            </a:r>
            <a:r>
              <a:rPr lang="en-US" sz="2100" dirty="0" err="1"/>
              <a:t>SimApis</a:t>
            </a:r>
            <a:r>
              <a:rPr lang="en-US" sz="2100" dirty="0"/>
              <a:t> or include new data source tags</a:t>
            </a:r>
          </a:p>
          <a:p>
            <a:pPr lvl="2" fontAlgn="ctr">
              <a:lnSpc>
                <a:spcPct val="120000"/>
              </a:lnSpc>
              <a:spcAft>
                <a:spcPts val="0"/>
              </a:spcAft>
            </a:pPr>
            <a:r>
              <a:rPr lang="en-US" sz="2100" dirty="0"/>
              <a:t>disable or remove </a:t>
            </a:r>
            <a:r>
              <a:rPr lang="en-US" sz="2100" dirty="0" err="1"/>
              <a:t>SimApis</a:t>
            </a:r>
            <a:r>
              <a:rPr lang="en-US" sz="2100" dirty="0"/>
              <a:t> from the server</a:t>
            </a:r>
          </a:p>
          <a:p>
            <a:pPr lvl="1" fontAlgn="ctr">
              <a:lnSpc>
                <a:spcPct val="120000"/>
              </a:lnSpc>
              <a:spcAft>
                <a:spcPts val="0"/>
              </a:spcAft>
            </a:pPr>
            <a:r>
              <a:rPr lang="en-US" sz="2100" dirty="0"/>
              <a:t>Solution for backup with e.g. windows volume shadow copy service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B95EA2-DAD1-411B-98DB-E067BEECE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Data Source Connections on the Fly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3751A-8B93-4419-B700-6D85C615B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t>35</a:t>
            </a:fld>
            <a:endParaRPr lang="en-US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CEA789D-B5C4-4D80-830C-FEEAEB96D8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SIMCA</a:t>
            </a:r>
            <a:r>
              <a:rPr lang="en-US" baseline="30000" dirty="0"/>
              <a:t>®</a:t>
            </a:r>
            <a:r>
              <a:rPr lang="en-US" dirty="0"/>
              <a:t>-online 17 News</a:t>
            </a:r>
          </a:p>
        </p:txBody>
      </p:sp>
    </p:spTree>
    <p:extLst>
      <p:ext uri="{BB962C8B-B14F-4D97-AF65-F5344CB8AC3E}">
        <p14:creationId xmlns:p14="http://schemas.microsoft.com/office/powerpoint/2010/main" val="28643595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96EBFF3E-13C9-487E-B2C5-EED10BA45902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072076" y="1735138"/>
            <a:ext cx="1985097" cy="381635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6FB1C0-7A17-4D81-B631-B7A39FB548E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98799" y="1735200"/>
            <a:ext cx="7604229" cy="3816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100" dirty="0"/>
              <a:t>Benefits</a:t>
            </a:r>
            <a:r>
              <a:rPr lang="en-US" dirty="0"/>
              <a:t> 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1800" dirty="0"/>
              <a:t>For a single project configuration reads are reduced by 50 to 67%. When many projects execute at the same time, the number of reads are reduced even more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1800" dirty="0"/>
              <a:t>Plot update time decreased</a:t>
            </a:r>
          </a:p>
          <a:p>
            <a:pPr lvl="1"/>
            <a:r>
              <a:rPr lang="en-US" sz="1800" dirty="0"/>
              <a:t>Add data for project update (up to 4 times faster)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100" dirty="0"/>
              <a:t>Applies to</a:t>
            </a:r>
          </a:p>
          <a:p>
            <a:pPr lvl="1"/>
            <a:r>
              <a:rPr lang="en-US" sz="1800" dirty="0"/>
              <a:t>SIMCA</a:t>
            </a:r>
            <a:r>
              <a:rPr lang="en-US" sz="1800" baseline="30000" dirty="0"/>
              <a:t>®</a:t>
            </a:r>
            <a:r>
              <a:rPr lang="en-US" sz="1800" dirty="0"/>
              <a:t>-online system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100" dirty="0"/>
              <a:t>Change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1800" dirty="0">
                <a:latin typeface="+mn-lt"/>
              </a:rPr>
              <a:t>Grouping many data reads into single reads from a data source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1800" dirty="0">
                <a:latin typeface="+mn-lt"/>
              </a:rPr>
              <a:t>Can keep up with executions of more configurations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1800" dirty="0">
                <a:latin typeface="+mn-lt"/>
              </a:rPr>
              <a:t>Less traffic between SIMCA-online and the data source, and thus less load on the data source itself and the network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1800" dirty="0">
                <a:latin typeface="+mn-lt"/>
              </a:rPr>
              <a:t>The server is less sensitive to slow data sources and high latency in the network to the data source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1800" dirty="0">
                <a:latin typeface="+mn-lt"/>
              </a:rPr>
              <a:t>Updated </a:t>
            </a:r>
            <a:r>
              <a:rPr lang="en-US" sz="1800" dirty="0"/>
              <a:t>plot library</a:t>
            </a:r>
          </a:p>
          <a:p>
            <a:pPr lvl="1"/>
            <a:r>
              <a:rPr lang="en-US" sz="1800" dirty="0"/>
              <a:t>Improved method adding data on server for project update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97C2994-F47C-4BC0-AB31-3E4864B99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en-US" dirty="0"/>
              <a:t>Performance Optimizations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9F2E07-2703-468F-AA0E-158DB8AB2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t>36</a:t>
            </a:fld>
            <a:endParaRPr lang="en-US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D036F44-4F3D-4045-8CE8-898593206B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SIMCA</a:t>
            </a:r>
            <a:r>
              <a:rPr lang="en-US" baseline="30000" dirty="0"/>
              <a:t>®</a:t>
            </a:r>
            <a:r>
              <a:rPr lang="en-US" dirty="0"/>
              <a:t>-online 17 News</a:t>
            </a:r>
          </a:p>
        </p:txBody>
      </p:sp>
    </p:spTree>
    <p:extLst>
      <p:ext uri="{BB962C8B-B14F-4D97-AF65-F5344CB8AC3E}">
        <p14:creationId xmlns:p14="http://schemas.microsoft.com/office/powerpoint/2010/main" val="13260074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94EB7BC-8174-4B7B-818D-C1576122AE66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6535755" y="1735138"/>
            <a:ext cx="5057739" cy="381635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B56E1A-F359-4FE3-9D5E-21DAB595EDB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8131" y="1735200"/>
            <a:ext cx="5643407" cy="3816000"/>
          </a:xfrm>
        </p:spPr>
        <p:txBody>
          <a:bodyPr>
            <a:normAutofit fontScale="92500" lnSpcReduction="20000"/>
          </a:bodyPr>
          <a:lstStyle/>
          <a:p>
            <a:pPr fontAlgn="ctr">
              <a:lnSpc>
                <a:spcPct val="110000"/>
              </a:lnSpc>
              <a:spcAft>
                <a:spcPts val="0"/>
              </a:spcAft>
            </a:pPr>
            <a:r>
              <a:rPr lang="en-US" dirty="0"/>
              <a:t>Benefits</a:t>
            </a:r>
          </a:p>
          <a:p>
            <a:pPr lvl="1" fontAlgn="ctr"/>
            <a:r>
              <a:rPr lang="en-US" dirty="0"/>
              <a:t>Reduced need for manual user management, while keeping full control of which users are allowed to log in. </a:t>
            </a:r>
          </a:p>
          <a:p>
            <a:pPr fontAlgn="ctr">
              <a:lnSpc>
                <a:spcPct val="110000"/>
              </a:lnSpc>
              <a:spcAft>
                <a:spcPts val="0"/>
              </a:spcAft>
            </a:pPr>
            <a:r>
              <a:rPr lang="en-US" dirty="0"/>
              <a:t>Applies to</a:t>
            </a:r>
          </a:p>
          <a:p>
            <a:pPr lvl="1" fontAlgn="ctr"/>
            <a:r>
              <a:rPr lang="en-US" dirty="0"/>
              <a:t>SIMCA</a:t>
            </a:r>
            <a:r>
              <a:rPr lang="en-US" baseline="30000" dirty="0"/>
              <a:t>®</a:t>
            </a:r>
            <a:r>
              <a:rPr lang="en-US" dirty="0"/>
              <a:t>-online system</a:t>
            </a:r>
          </a:p>
          <a:p>
            <a:pPr fontAlgn="ctr">
              <a:lnSpc>
                <a:spcPct val="110000"/>
              </a:lnSpc>
              <a:spcAft>
                <a:spcPts val="0"/>
              </a:spcAft>
            </a:pPr>
            <a:r>
              <a:rPr lang="en-US" dirty="0"/>
              <a:t>Changes</a:t>
            </a:r>
          </a:p>
          <a:p>
            <a:pPr lvl="1" fontAlgn="ctr">
              <a:lnSpc>
                <a:spcPct val="110000"/>
              </a:lnSpc>
              <a:spcAft>
                <a:spcPts val="0"/>
              </a:spcAft>
            </a:pPr>
            <a:r>
              <a:rPr lang="en-US" dirty="0"/>
              <a:t>Search for AD groups and users by name or email (wildcard and substring search supported). </a:t>
            </a:r>
          </a:p>
          <a:p>
            <a:pPr lvl="1" fontAlgn="ctr">
              <a:lnSpc>
                <a:spcPct val="110000"/>
              </a:lnSpc>
              <a:spcAft>
                <a:spcPts val="0"/>
              </a:spcAft>
            </a:pPr>
            <a:r>
              <a:rPr lang="en-US" dirty="0"/>
              <a:t>Names of users and groups from AD are used in </a:t>
            </a:r>
            <a:br>
              <a:rPr lang="en-US" dirty="0"/>
            </a:br>
            <a:r>
              <a:rPr lang="en-US" dirty="0"/>
              <a:t>SIMCA</a:t>
            </a:r>
            <a:r>
              <a:rPr lang="en-US" baseline="30000" dirty="0"/>
              <a:t>®</a:t>
            </a:r>
            <a:r>
              <a:rPr lang="en-US" dirty="0"/>
              <a:t>-online which makes it easy to identify groups and users.</a:t>
            </a:r>
          </a:p>
          <a:p>
            <a:pPr lvl="1" fontAlgn="ctr">
              <a:lnSpc>
                <a:spcPct val="110000"/>
              </a:lnSpc>
              <a:spcAft>
                <a:spcPts val="0"/>
              </a:spcAft>
            </a:pPr>
            <a:r>
              <a:rPr lang="en-US" dirty="0"/>
              <a:t>Display name for Active Directory users is used to annotate user actions in alarms, notes and other places.</a:t>
            </a:r>
          </a:p>
          <a:p>
            <a:pPr lvl="1" fontAlgn="ctr"/>
            <a:r>
              <a:rPr lang="en-US" dirty="0"/>
              <a:t>Changed how Active Directory is set up and tested in </a:t>
            </a:r>
            <a:br>
              <a:rPr lang="en-US" dirty="0"/>
            </a:br>
            <a:r>
              <a:rPr lang="en-US" dirty="0"/>
              <a:t>SIMCA</a:t>
            </a:r>
            <a:r>
              <a:rPr lang="en-US" baseline="30000" dirty="0"/>
              <a:t>®</a:t>
            </a:r>
            <a:r>
              <a:rPr lang="en-US" dirty="0"/>
              <a:t>-online Server Options. The entire domain can be searched for groups and users (also when migrating from an earlier version).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B95EA2-DAD1-411B-98DB-E067BEECE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en-US"/>
              <a:t>Active Directory Improvements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3751A-8B93-4419-B700-6D85C615B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t>37</a:t>
            </a:fld>
            <a:endParaRPr lang="en-US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CEA789D-B5C4-4D80-830C-FEEAEB96D8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SIMCA</a:t>
            </a:r>
            <a:r>
              <a:rPr lang="en-US" baseline="30000" dirty="0"/>
              <a:t>®</a:t>
            </a:r>
            <a:r>
              <a:rPr lang="en-US" dirty="0"/>
              <a:t>-online 17 News</a:t>
            </a:r>
          </a:p>
        </p:txBody>
      </p:sp>
    </p:spTree>
    <p:extLst>
      <p:ext uri="{BB962C8B-B14F-4D97-AF65-F5344CB8AC3E}">
        <p14:creationId xmlns:p14="http://schemas.microsoft.com/office/powerpoint/2010/main" val="14271621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43CCD85D-9987-4154-9E79-14050258F21C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263" y="1735138"/>
            <a:ext cx="5170724" cy="381635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B56E1A-F359-4FE3-9D5E-21DAB595EDB6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 fontScale="85000" lnSpcReduction="20000"/>
          </a:bodyPr>
          <a:lstStyle/>
          <a:p>
            <a:pPr fontAlgn="ctr">
              <a:lnSpc>
                <a:spcPct val="120000"/>
              </a:lnSpc>
              <a:spcAft>
                <a:spcPts val="0"/>
              </a:spcAft>
            </a:pPr>
            <a:r>
              <a:rPr lang="en-US" sz="1900" dirty="0"/>
              <a:t>Benefits</a:t>
            </a:r>
            <a:endParaRPr lang="en-US" dirty="0"/>
          </a:p>
          <a:p>
            <a:pPr lvl="1" fontAlgn="ctr"/>
            <a:r>
              <a:rPr lang="en-US" dirty="0"/>
              <a:t>Save time by automating the model update procedure</a:t>
            </a:r>
          </a:p>
          <a:p>
            <a:pPr lvl="1" fontAlgn="ctr"/>
            <a:r>
              <a:rPr lang="en-US" dirty="0"/>
              <a:t>Minimize likelihood of false positive | negative results in process deviations are identified</a:t>
            </a:r>
          </a:p>
          <a:p>
            <a:pPr fontAlgn="ctr">
              <a:lnSpc>
                <a:spcPct val="120000"/>
              </a:lnSpc>
              <a:spcAft>
                <a:spcPts val="0"/>
              </a:spcAft>
            </a:pPr>
            <a:r>
              <a:rPr lang="en-US" sz="1900" dirty="0"/>
              <a:t>Applies to</a:t>
            </a:r>
          </a:p>
          <a:p>
            <a:pPr lvl="1" fontAlgn="ctr"/>
            <a:r>
              <a:rPr lang="en-US" dirty="0"/>
              <a:t>Desktop client and server</a:t>
            </a:r>
          </a:p>
          <a:p>
            <a:pPr fontAlgn="ctr">
              <a:lnSpc>
                <a:spcPct val="120000"/>
              </a:lnSpc>
              <a:spcAft>
                <a:spcPts val="0"/>
              </a:spcAft>
            </a:pPr>
            <a:r>
              <a:rPr lang="en-US" sz="1900" dirty="0"/>
              <a:t>Changes</a:t>
            </a:r>
            <a:endParaRPr lang="en-US" dirty="0"/>
          </a:p>
          <a:p>
            <a:pPr lvl="1" fontAlgn="ctr"/>
            <a:r>
              <a:rPr lang="en-US" dirty="0"/>
              <a:t>Batch download of SIMCA</a:t>
            </a:r>
            <a:r>
              <a:rPr lang="en-US" baseline="30000" dirty="0"/>
              <a:t>® </a:t>
            </a:r>
            <a:r>
              <a:rPr lang="en-US" dirty="0"/>
              <a:t>projects, download in the background</a:t>
            </a:r>
          </a:p>
          <a:p>
            <a:pPr lvl="1" fontAlgn="ctr"/>
            <a:r>
              <a:rPr lang="en-US" dirty="0"/>
              <a:t>Update project considerably faster compared to previous versions thanks to improved write speed when adding data</a:t>
            </a:r>
          </a:p>
          <a:p>
            <a:pPr lvl="1" fontAlgn="ctr"/>
            <a:r>
              <a:rPr lang="en-US" dirty="0"/>
              <a:t>Customer can script the model update for a fully automatic model update (only need to sign when uploading updated project to SIMCA</a:t>
            </a:r>
            <a:r>
              <a:rPr lang="en-US" baseline="30000" dirty="0"/>
              <a:t>®</a:t>
            </a:r>
            <a:r>
              <a:rPr lang="en-US" dirty="0"/>
              <a:t>-online)</a:t>
            </a:r>
          </a:p>
          <a:p>
            <a:pPr lvl="1" fontAlgn="ctr"/>
            <a:r>
              <a:rPr lang="en-US" dirty="0"/>
              <a:t>Script example available upon request for triggering update of SIMCA</a:t>
            </a:r>
            <a:r>
              <a:rPr lang="en-US" baseline="30000" dirty="0"/>
              <a:t>®</a:t>
            </a:r>
            <a:r>
              <a:rPr lang="en-US" dirty="0"/>
              <a:t> project</a:t>
            </a:r>
          </a:p>
          <a:p>
            <a:pPr lvl="1" font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B95EA2-DAD1-411B-98DB-E067BEECE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en-US" dirty="0"/>
              <a:t>Model Update Automation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3751A-8B93-4419-B700-6D85C615B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t>38</a:t>
            </a:fld>
            <a:endParaRPr lang="en-US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CEA789D-B5C4-4D80-830C-FEEAEB96D8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SIMCA</a:t>
            </a:r>
            <a:r>
              <a:rPr lang="en-US" baseline="30000" dirty="0"/>
              <a:t>®</a:t>
            </a:r>
            <a:r>
              <a:rPr lang="en-US" dirty="0"/>
              <a:t>-online 17 News</a:t>
            </a:r>
          </a:p>
        </p:txBody>
      </p:sp>
    </p:spTree>
    <p:extLst>
      <p:ext uri="{BB962C8B-B14F-4D97-AF65-F5344CB8AC3E}">
        <p14:creationId xmlns:p14="http://schemas.microsoft.com/office/powerpoint/2010/main" val="42431783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0566D32-8554-4558-9E43-75F9E6260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594" y="1130144"/>
            <a:ext cx="3137205" cy="4597712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BDD9A74-7CDF-493B-8D67-1DB37D01C56C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4"/>
          <a:stretch>
            <a:fillRect/>
          </a:stretch>
        </p:blipFill>
        <p:spPr>
          <a:xfrm>
            <a:off x="5888328" y="1130144"/>
            <a:ext cx="3210096" cy="1967017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6FB1C0-7A17-4D81-B631-B7A39FB548E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98800" y="1735200"/>
            <a:ext cx="5467819" cy="3816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900" dirty="0"/>
              <a:t>Benefits</a:t>
            </a:r>
            <a:r>
              <a:rPr lang="en-US" dirty="0"/>
              <a:t> </a:t>
            </a:r>
          </a:p>
          <a:p>
            <a:pPr lvl="1"/>
            <a:r>
              <a:rPr lang="en-US" sz="1700" dirty="0"/>
              <a:t>Improved Production Overview with overall alarm status and separate desktop contents</a:t>
            </a:r>
          </a:p>
          <a:p>
            <a:pPr lvl="1"/>
            <a:r>
              <a:rPr lang="en-US" sz="1700" dirty="0"/>
              <a:t>Simplified Project explorer focused on admin management of projects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900" dirty="0"/>
              <a:t>Apply to</a:t>
            </a:r>
          </a:p>
          <a:p>
            <a:pPr lvl="1"/>
            <a:r>
              <a:rPr lang="en-US" sz="1700" dirty="0"/>
              <a:t>Desktop client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900" dirty="0"/>
              <a:t>Change</a:t>
            </a:r>
            <a:endParaRPr lang="en-US" dirty="0"/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1700" dirty="0"/>
              <a:t>Production Overview</a:t>
            </a:r>
          </a:p>
          <a:p>
            <a:pPr lvl="2"/>
            <a:r>
              <a:rPr lang="en-US" sz="1700" dirty="0"/>
              <a:t>Configuration status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1700" dirty="0"/>
              <a:t>Project Explorer</a:t>
            </a:r>
          </a:p>
          <a:p>
            <a:pPr lvl="2"/>
            <a:r>
              <a:rPr lang="en-US" sz="1700" dirty="0"/>
              <a:t>Removed configuration tabs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1700" dirty="0"/>
              <a:t>Tabs</a:t>
            </a:r>
          </a:p>
          <a:p>
            <a:pPr lvl="2"/>
            <a:r>
              <a:rPr lang="en-US" sz="1700" dirty="0"/>
              <a:t>Removed, navigate configurations in panes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97C2994-F47C-4BC0-AB31-3E4864B99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en-US" dirty="0"/>
              <a:t>UX Improvements in Desktop Client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9F2E07-2703-468F-AA0E-158DB8AB2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t>39</a:t>
            </a:fld>
            <a:endParaRPr lang="en-US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D036F44-4F3D-4045-8CE8-898593206B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SIMCA</a:t>
            </a:r>
            <a:r>
              <a:rPr lang="en-US" baseline="30000" dirty="0"/>
              <a:t>®</a:t>
            </a:r>
            <a:r>
              <a:rPr lang="en-US" dirty="0"/>
              <a:t>-online 17 News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4E7ACB-9241-486E-989D-8873907A6390}"/>
              </a:ext>
            </a:extLst>
          </p:cNvPr>
          <p:cNvSpPr txBox="1"/>
          <p:nvPr/>
        </p:nvSpPr>
        <p:spPr>
          <a:xfrm>
            <a:off x="7652689" y="1274482"/>
            <a:ext cx="1806677" cy="186944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sz="800" noProof="0" dirty="0"/>
              <a:t>Context dependent toolbar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B2099F-A354-461B-B5FA-2C575A3E7907}"/>
              </a:ext>
            </a:extLst>
          </p:cNvPr>
          <p:cNvSpPr txBox="1"/>
          <p:nvPr/>
        </p:nvSpPr>
        <p:spPr>
          <a:xfrm>
            <a:off x="7664982" y="1441630"/>
            <a:ext cx="1806677" cy="186944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sz="800" noProof="0" dirty="0"/>
              <a:t>Search for projects and </a:t>
            </a:r>
            <a:br>
              <a:rPr lang="en-US" sz="800" noProof="0" dirty="0"/>
            </a:br>
            <a:r>
              <a:rPr lang="en-US" sz="800" noProof="0" dirty="0"/>
              <a:t>configurations by name/status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E7521F-A800-4882-90BF-25E680CC3AA4}"/>
              </a:ext>
            </a:extLst>
          </p:cNvPr>
          <p:cNvSpPr txBox="1"/>
          <p:nvPr/>
        </p:nvSpPr>
        <p:spPr>
          <a:xfrm>
            <a:off x="7662526" y="2788642"/>
            <a:ext cx="1806677" cy="186944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sz="800" noProof="0" dirty="0"/>
              <a:t>Open configurations marked in </a:t>
            </a:r>
            <a:br>
              <a:rPr lang="en-US" sz="800" noProof="0" dirty="0"/>
            </a:br>
            <a:r>
              <a:rPr lang="en-US" sz="800" noProof="0" dirty="0"/>
              <a:t>bold, single click to activate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DF6778-DC6F-40E8-8800-6DCA08279F51}"/>
              </a:ext>
            </a:extLst>
          </p:cNvPr>
          <p:cNvSpPr txBox="1"/>
          <p:nvPr/>
        </p:nvSpPr>
        <p:spPr>
          <a:xfrm>
            <a:off x="7650235" y="2238050"/>
            <a:ext cx="1806677" cy="186944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sz="800" noProof="0" dirty="0"/>
              <a:t>Currently active configuration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10F903-E0D2-4C69-B2F6-6305A3C5CBFE}"/>
              </a:ext>
            </a:extLst>
          </p:cNvPr>
          <p:cNvSpPr txBox="1"/>
          <p:nvPr/>
        </p:nvSpPr>
        <p:spPr>
          <a:xfrm>
            <a:off x="9018645" y="1264654"/>
            <a:ext cx="1070076" cy="186944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sz="800" noProof="0" dirty="0"/>
              <a:t>Name of active configuration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56AC4A-6DEB-4D56-9CE4-74A5C3D7D71A}"/>
              </a:ext>
            </a:extLst>
          </p:cNvPr>
          <p:cNvSpPr txBox="1"/>
          <p:nvPr/>
        </p:nvSpPr>
        <p:spPr>
          <a:xfrm>
            <a:off x="9129991" y="3540814"/>
            <a:ext cx="1806677" cy="186944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sz="800" noProof="0" dirty="0"/>
              <a:t>Link to </a:t>
            </a:r>
            <a:r>
              <a:rPr lang="en-US" sz="800" noProof="0" dirty="0" err="1"/>
              <a:t>Workset</a:t>
            </a:r>
            <a:r>
              <a:rPr lang="en-US" sz="800" noProof="0" dirty="0"/>
              <a:t> batches </a:t>
            </a:r>
            <a:br>
              <a:rPr lang="en-US" sz="800" noProof="0" dirty="0"/>
            </a:br>
            <a:r>
              <a:rPr lang="en-US" sz="800" noProof="0" dirty="0"/>
              <a:t>for easy multi-select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9ABD20-FCC9-4D50-A2C3-3371ED3F3D46}"/>
              </a:ext>
            </a:extLst>
          </p:cNvPr>
          <p:cNvSpPr txBox="1"/>
          <p:nvPr/>
        </p:nvSpPr>
        <p:spPr>
          <a:xfrm>
            <a:off x="9129989" y="5000903"/>
            <a:ext cx="1806677" cy="186944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sz="800" noProof="0" dirty="0"/>
              <a:t>Overview of alarms status </a:t>
            </a:r>
            <a:br>
              <a:rPr lang="en-US" sz="800" noProof="0" dirty="0"/>
            </a:br>
            <a:r>
              <a:rPr lang="en-US" sz="800" noProof="0" dirty="0"/>
              <a:t>of all open configurations,</a:t>
            </a:r>
          </a:p>
          <a:p>
            <a:pPr algn="l"/>
            <a:r>
              <a:rPr lang="en-US" sz="800" dirty="0"/>
              <a:t>can be minimized</a:t>
            </a:r>
            <a:endParaRPr lang="en-US" sz="800" noProof="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15C261-2F4F-41BB-862B-77134CB10AF6}"/>
              </a:ext>
            </a:extLst>
          </p:cNvPr>
          <p:cNvSpPr txBox="1"/>
          <p:nvPr/>
        </p:nvSpPr>
        <p:spPr>
          <a:xfrm>
            <a:off x="9022327" y="1441326"/>
            <a:ext cx="1070076" cy="186944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sz="800" noProof="0" dirty="0"/>
              <a:t>Search </a:t>
            </a:r>
            <a:r>
              <a:rPr lang="en-US" sz="800" noProof="0" dirty="0" err="1"/>
              <a:t>fo</a:t>
            </a:r>
            <a:r>
              <a:rPr lang="en-US" sz="800"/>
              <a:t>r batches</a:t>
            </a:r>
            <a:endParaRPr lang="en-US" sz="800" noProof="0" dirty="0"/>
          </a:p>
        </p:txBody>
      </p:sp>
    </p:spTree>
    <p:extLst>
      <p:ext uri="{BB962C8B-B14F-4D97-AF65-F5344CB8AC3E}">
        <p14:creationId xmlns:p14="http://schemas.microsoft.com/office/powerpoint/2010/main" val="2989434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92644774-AF10-69C1-E0B3-AE58505F2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494400"/>
            <a:ext cx="412377" cy="153888"/>
          </a:xfrm>
        </p:spPr>
        <p:txBody>
          <a:bodyPr/>
          <a:lstStyle/>
          <a:p>
            <a:fld id="{0C8761C7-EE27-4485-904A-AF787EF92FBE}" type="slidenum">
              <a:rPr lang="en-US" noProof="0" smtClean="0"/>
              <a:pPr/>
              <a:t>4</a:t>
            </a:fld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D8E15-1179-D811-5FF8-834A3B9F775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00038" y="1736725"/>
            <a:ext cx="5760000" cy="3816350"/>
          </a:xfrm>
          <a:solidFill>
            <a:schemeClr val="bg2"/>
          </a:solidFill>
        </p:spPr>
        <p:txBody>
          <a:bodyPr lIns="90000" tIns="36000" rIns="90000" bIns="36000">
            <a:normAutofit/>
          </a:bodyPr>
          <a:lstStyle/>
          <a:p>
            <a:pPr marL="0" indent="0">
              <a:buNone/>
            </a:pPr>
            <a:r>
              <a:rPr lang="en-US" b="1" dirty="0"/>
              <a:t>Benefits</a:t>
            </a:r>
          </a:p>
          <a:p>
            <a:r>
              <a:rPr lang="en-US" sz="1400" dirty="0"/>
              <a:t>Visualize and analyze data linked to SIMCA®-online project</a:t>
            </a:r>
          </a:p>
          <a:p>
            <a:r>
              <a:rPr lang="en-US" sz="1400" dirty="0"/>
              <a:t>Rapidly add and explore data not included in model</a:t>
            </a:r>
          </a:p>
          <a:p>
            <a:pPr marL="0" indent="0">
              <a:buNone/>
            </a:pPr>
            <a:r>
              <a:rPr lang="en-US" b="1" dirty="0"/>
              <a:t>Applies to</a:t>
            </a:r>
          </a:p>
          <a:p>
            <a:r>
              <a:rPr lang="en-US" sz="1400" dirty="0"/>
              <a:t>Server | desktop client</a:t>
            </a:r>
          </a:p>
          <a:p>
            <a:pPr marL="0" indent="0">
              <a:buNone/>
            </a:pPr>
            <a:r>
              <a:rPr lang="en-US" b="1" dirty="0"/>
              <a:t>Changes</a:t>
            </a:r>
          </a:p>
          <a:p>
            <a:r>
              <a:rPr lang="en-US" sz="1400" dirty="0"/>
              <a:t>Data exploration tool opened from SIMCA®-online</a:t>
            </a:r>
          </a:p>
          <a:p>
            <a:r>
              <a:rPr lang="en-US" sz="1400" dirty="0"/>
              <a:t>Included variables in configuration preset in data exploration tool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408063-17D7-D09D-D6AB-3405E2A4F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584994"/>
            <a:ext cx="11592302" cy="712694"/>
          </a:xfrm>
        </p:spPr>
        <p:txBody>
          <a:bodyPr anchor="t">
            <a:normAutofit/>
          </a:bodyPr>
          <a:lstStyle/>
          <a:p>
            <a:r>
              <a:rPr lang="en-US" dirty="0"/>
              <a:t>On Demand Process Data Visualization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02C34C-5A65-4763-B44A-514B414C05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8800" y="234000"/>
            <a:ext cx="2797200" cy="184666"/>
          </a:xfrm>
        </p:spPr>
        <p:txBody>
          <a:bodyPr/>
          <a:lstStyle/>
          <a:p>
            <a:r>
              <a:rPr lang="en-US" dirty="0"/>
              <a:t>SIMCA®-online News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2508D49-E93D-801A-C26B-8003596707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" name="Content Placeholder 14" descr="A screen shot of a graph&#10;&#10;AI-generated content may be incorrect.">
            <a:extLst>
              <a:ext uri="{FF2B5EF4-FFF2-40B4-BE49-F238E27FC236}">
                <a16:creationId xmlns:a16="http://schemas.microsoft.com/office/drawing/2014/main" id="{13D7590D-8D79-5F17-AA2B-713210BCD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534" y="1735200"/>
            <a:ext cx="5358629" cy="2759106"/>
          </a:xfrm>
          <a:prstGeom prst="rect">
            <a:avLst/>
          </a:prstGeom>
        </p:spPr>
      </p:pic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A6AF26B1-BBE1-B3AB-64E5-5FD24D6A3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534" y="3429000"/>
            <a:ext cx="3532565" cy="21222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6EB39D2-8D45-41E2-0961-8C803E50E0F3}"/>
              </a:ext>
            </a:extLst>
          </p:cNvPr>
          <p:cNvSpPr/>
          <p:nvPr/>
        </p:nvSpPr>
        <p:spPr>
          <a:xfrm>
            <a:off x="7717280" y="3746125"/>
            <a:ext cx="368885" cy="562910"/>
          </a:xfrm>
          <a:prstGeom prst="rect">
            <a:avLst/>
          </a:prstGeom>
          <a:noFill/>
          <a:ln w="28575">
            <a:solidFill>
              <a:srgbClr val="00B9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343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achine generated alternative text:&#10;Project configuration - BakersYeastMonitorDemo &#10;O Batch node &#10;Batch evolution &#10;Unit groups &#10;Execution conditions &#10;Phase tags &#10;Variable aliases &#10;Local centering &#10;Target values &#10;Control limits &#10;Alarms &#10;Alarm triggers &#10;Write back &#10;Batch attributes &#10;Batch conditions &#10;Target values &#10;Batch level &#10;Alarms &#10;Write back &#10;@ Control Advisor &#10;Control settings &#10;Write back &#10;Time ranges &#10;Spec'fy &#10;The execution interval is how often process data tags are read. These settings cannot be changed once saved. &#10;2 &#10;Execution interval (s) &#10;3 &#10;4 &#10;2 &#10;3 &#10;Phase &#10;M4, BEM Monitoring &#10;Entire batch &#10;Duration Data retrieval &#10;00:04:09 Continuous &#10;Baseline filters &#10;Temp_SP; Air_SP; &#10;Edit... &#10;Select baseline filter variables &#10;Variable &#10;Ethanol &#10;Temp &#10;Molasses &#10;Level &#10;D pH &#10;Z] Temp_sp &#10;Z] Alr_sp &#10;Time (Hrs) &#10;x &#10;Cancel ">
            <a:extLst>
              <a:ext uri="{FF2B5EF4-FFF2-40B4-BE49-F238E27FC236}">
                <a16:creationId xmlns:a16="http://schemas.microsoft.com/office/drawing/2014/main" id="{52B00393-9A1C-44A2-BCE4-61B2D5BC7B3F}"/>
              </a:ext>
            </a:extLst>
          </p:cNvPr>
          <p:cNvPicPr>
            <a:picLocks noGrp="1" noChangeAspect="1" noChangeArrowheads="1"/>
          </p:cNvPicPr>
          <p:nvPr>
            <p:ph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8875" y="1884397"/>
            <a:ext cx="5651500" cy="351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B56E1A-F359-4FE3-9D5E-21DAB595EDB6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pPr fontAlgn="ctr">
              <a:spcAft>
                <a:spcPts val="0"/>
              </a:spcAft>
            </a:pPr>
            <a:r>
              <a:rPr lang="en-US" dirty="0"/>
              <a:t>Benefits</a:t>
            </a:r>
          </a:p>
          <a:p>
            <a:pPr lvl="1" fontAlgn="ctr"/>
            <a:r>
              <a:rPr lang="en-US" dirty="0"/>
              <a:t>It is possible to combine less frequently sampled IPC* data with process data with baseline filters.</a:t>
            </a:r>
          </a:p>
          <a:p>
            <a:pPr fontAlgn="ctr">
              <a:spcAft>
                <a:spcPts val="0"/>
              </a:spcAft>
            </a:pPr>
            <a:r>
              <a:rPr lang="en-US" dirty="0"/>
              <a:t>Applies to</a:t>
            </a:r>
          </a:p>
          <a:p>
            <a:pPr lvl="1" fontAlgn="ctr"/>
            <a:r>
              <a:rPr lang="en-US" dirty="0"/>
              <a:t>SIMCA</a:t>
            </a:r>
            <a:r>
              <a:rPr lang="en-US" baseline="30000" dirty="0"/>
              <a:t>®</a:t>
            </a:r>
            <a:r>
              <a:rPr lang="en-US" dirty="0"/>
              <a:t>-online system</a:t>
            </a:r>
          </a:p>
          <a:p>
            <a:pPr fontAlgn="ctr">
              <a:spcAft>
                <a:spcPts val="0"/>
              </a:spcAft>
            </a:pPr>
            <a:r>
              <a:rPr lang="en-US" dirty="0"/>
              <a:t>Change</a:t>
            </a:r>
          </a:p>
          <a:p>
            <a:pPr lvl="1" fontAlgn="ctr"/>
            <a:r>
              <a:rPr lang="en-US" dirty="0"/>
              <a:t>IPC data can be treated as continuous data using baseline filters.</a:t>
            </a:r>
          </a:p>
          <a:p>
            <a:pPr lvl="1" fontAlgn="ctr"/>
            <a:r>
              <a:rPr lang="en-US" dirty="0"/>
              <a:t>Values for variables in the beginning of the phase are sampled but are now set to missing by SIMCA</a:t>
            </a:r>
            <a:r>
              <a:rPr lang="en-US" baseline="30000" dirty="0"/>
              <a:t>®</a:t>
            </a:r>
            <a:r>
              <a:rPr lang="en-US" dirty="0"/>
              <a:t>-online.</a:t>
            </a:r>
          </a:p>
          <a:p>
            <a:pPr lvl="1" fontAlgn="ctr"/>
            <a:r>
              <a:rPr lang="en-US" dirty="0"/>
              <a:t>The assumption is that when the values change, they belong to the phase.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B95EA2-DAD1-411B-98DB-E067BEECE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Filters to Combine IPC and Process Data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71E2C71-BA16-4346-8E51-90B3AD5EA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800" y="5844693"/>
            <a:ext cx="7452000" cy="154800"/>
          </a:xfrm>
        </p:spPr>
        <p:txBody>
          <a:bodyPr/>
          <a:lstStyle/>
          <a:p>
            <a:endParaRPr lang="sv-SE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3751A-8B93-4419-B700-6D85C615B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t>40</a:t>
            </a:fld>
            <a:endParaRPr lang="en-US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CEA789D-B5C4-4D80-830C-FEEAEB96D8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SIMCA</a:t>
            </a:r>
            <a:r>
              <a:rPr lang="en-US" baseline="30000" dirty="0"/>
              <a:t>®</a:t>
            </a:r>
            <a:r>
              <a:rPr lang="en-US" dirty="0"/>
              <a:t>-online 17 News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25034F-9068-4B5D-B3E2-4DBC4EF1B04B}"/>
              </a:ext>
            </a:extLst>
          </p:cNvPr>
          <p:cNvSpPr txBox="1"/>
          <p:nvPr/>
        </p:nvSpPr>
        <p:spPr>
          <a:xfrm>
            <a:off x="712414" y="6494400"/>
            <a:ext cx="3237723" cy="2340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US" sz="1000" noProof="0" dirty="0"/>
              <a:t>* </a:t>
            </a:r>
            <a:r>
              <a:rPr lang="sv-SE" sz="1000" dirty="0"/>
              <a:t>IPC – In-Process Control</a:t>
            </a:r>
          </a:p>
          <a:p>
            <a:pPr algn="l"/>
            <a:endParaRPr lang="en-US" sz="1000" noProof="0" dirty="0"/>
          </a:p>
        </p:txBody>
      </p:sp>
    </p:spTree>
    <p:extLst>
      <p:ext uri="{BB962C8B-B14F-4D97-AF65-F5344CB8AC3E}">
        <p14:creationId xmlns:p14="http://schemas.microsoft.com/office/powerpoint/2010/main" val="11591401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chine generated alternative text:&#10;Manage - BShort (2) &#10;Predict Delete batches &#10;Select batches to predict &#10;Existing data will be deleted, re-read from the data source, and predicted again. &#10;From date/time: &#10;2021-12-16 &#10;10:38 &#10;To date/time: &#10;Find batches &#10;2021-12-16 &#10;10:42 &#10;Batches in range: 7, selected: 1 (batch node :DBMaker:BShort-BatchNode) &#10;x &#10;Name &#10;Start time &#10;Stop time &#10;Duration &#10;B2 2021-12 2021-12-16 2021-12-16 &#10;83 2021-12 2021-12-16 2021-12-16 &#10;84 2021-12 2021-12-16 2021-12-16 &#10;Bl_ &#10;2021-12 2021-12-16 2021-12-16 &#10;B2 2021-12 2021-12-16 2021-12-16 &#10;83 2021-12 2021-12-16 &#10;O To multi-select, mark and press space &#10;Troubleshoot &#10;Status &#10;Predicted (at 2021-12... &#10;Predicted (at 2021-12... &#10;Predicted (at 2021-12... &#10;Predicted (at 2021-12... &#10;Predicted (at 2021-12... &#10;Active in batch node &#10;[Z Suppress alarm notifications &#10;Close &#10;Predict &#10;Help ">
            <a:extLst>
              <a:ext uri="{FF2B5EF4-FFF2-40B4-BE49-F238E27FC236}">
                <a16:creationId xmlns:a16="http://schemas.microsoft.com/office/drawing/2014/main" id="{421B14A3-4FA2-45BE-8D39-C2B31BE2C38D}"/>
              </a:ext>
            </a:extLst>
          </p:cNvPr>
          <p:cNvPicPr>
            <a:picLocks noGrp="1" noChangeAspect="1" noChangeArrowheads="1"/>
          </p:cNvPicPr>
          <p:nvPr>
            <p:ph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7336" y="1735138"/>
            <a:ext cx="4994578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B56E1A-F359-4FE3-9D5E-21DAB595EDB6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pPr fontAlgn="ctr">
              <a:spcAft>
                <a:spcPts val="0"/>
              </a:spcAft>
            </a:pPr>
            <a:r>
              <a:rPr lang="en-US" dirty="0"/>
              <a:t>Benefits</a:t>
            </a:r>
          </a:p>
          <a:p>
            <a:pPr lvl="1" fontAlgn="ctr"/>
            <a:r>
              <a:rPr lang="en-US" dirty="0"/>
              <a:t>Situation based notifications</a:t>
            </a:r>
          </a:p>
          <a:p>
            <a:pPr fontAlgn="ctr">
              <a:spcAft>
                <a:spcPts val="0"/>
              </a:spcAft>
            </a:pPr>
            <a:r>
              <a:rPr lang="en-US" dirty="0"/>
              <a:t>Applies to</a:t>
            </a:r>
          </a:p>
          <a:p>
            <a:pPr lvl="1" fontAlgn="ctr"/>
            <a:r>
              <a:rPr lang="en-US" dirty="0"/>
              <a:t>SIMCA</a:t>
            </a:r>
            <a:r>
              <a:rPr lang="en-US" baseline="30000" dirty="0"/>
              <a:t>®</a:t>
            </a:r>
            <a:r>
              <a:rPr lang="en-US" dirty="0"/>
              <a:t>-online system</a:t>
            </a:r>
          </a:p>
          <a:p>
            <a:pPr fontAlgn="ctr">
              <a:spcAft>
                <a:spcPts val="0"/>
              </a:spcAft>
            </a:pPr>
            <a:r>
              <a:rPr lang="en-US" dirty="0"/>
              <a:t>Change</a:t>
            </a:r>
          </a:p>
          <a:p>
            <a:pPr lvl="1" fontAlgn="ctr"/>
            <a:r>
              <a:rPr lang="en-US" dirty="0"/>
              <a:t>Default in SIMCA</a:t>
            </a:r>
            <a:r>
              <a:rPr lang="en-US" baseline="30000" dirty="0"/>
              <a:t>®</a:t>
            </a:r>
            <a:r>
              <a:rPr lang="en-US" dirty="0"/>
              <a:t>-online 17 is to not send notifications during re-predict, with an option to turn them on.</a:t>
            </a:r>
          </a:p>
          <a:p>
            <a:pPr lvl="1" fontAlgn="ctr"/>
            <a:r>
              <a:rPr lang="en-US" dirty="0"/>
              <a:t>In previous versions of SIMCA</a:t>
            </a:r>
            <a:r>
              <a:rPr lang="en-US" baseline="30000" dirty="0"/>
              <a:t>®</a:t>
            </a:r>
            <a:r>
              <a:rPr lang="en-US" dirty="0"/>
              <a:t>-online, notifications were always sent for triggered alarms when predicting past batches.</a:t>
            </a:r>
          </a:p>
          <a:p>
            <a:pPr lvl="1" fontAlgn="ctr"/>
            <a:r>
              <a:rPr lang="en-US" dirty="0"/>
              <a:t>Alarm notifications are not sent out during re-predict, when they are determined to be of limited value.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B95EA2-DAD1-411B-98DB-E067BEECE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Suppress Alarm Notifications During Predict of Past Batches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3751A-8B93-4419-B700-6D85C615B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t>41</a:t>
            </a:fld>
            <a:endParaRPr lang="en-US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CEA789D-B5C4-4D80-830C-FEEAEB96D8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SIMCA</a:t>
            </a:r>
            <a:r>
              <a:rPr lang="en-US" baseline="30000" dirty="0"/>
              <a:t>®</a:t>
            </a:r>
            <a:r>
              <a:rPr lang="en-US" dirty="0"/>
              <a:t>-online 17 News</a:t>
            </a:r>
          </a:p>
        </p:txBody>
      </p:sp>
    </p:spTree>
    <p:extLst>
      <p:ext uri="{BB962C8B-B14F-4D97-AF65-F5344CB8AC3E}">
        <p14:creationId xmlns:p14="http://schemas.microsoft.com/office/powerpoint/2010/main" val="8061881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18A783-E3F3-DD7D-2FF0-AF84ABAB82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pPr/>
              <a:t>42</a:t>
            </a:fld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175D7-0E16-40B1-CAA2-D1A0F473A6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SIMCA®-online 16.1</a:t>
            </a:r>
          </a:p>
        </p:txBody>
      </p:sp>
    </p:spTree>
    <p:extLst>
      <p:ext uri="{BB962C8B-B14F-4D97-AF65-F5344CB8AC3E}">
        <p14:creationId xmlns:p14="http://schemas.microsoft.com/office/powerpoint/2010/main" val="16085376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C58B6-6664-4820-B576-435BCCECF749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Smaller fixes</a:t>
            </a:r>
          </a:p>
          <a:p>
            <a:pPr fontAlgn="ctr"/>
            <a:r>
              <a:rPr lang="en-US" dirty="0"/>
              <a:t>Maximize button in all client panes</a:t>
            </a:r>
          </a:p>
          <a:p>
            <a:pPr fontAlgn="ctr"/>
            <a:r>
              <a:rPr lang="en-US" dirty="0"/>
              <a:t>All active directory users can now be listed and imported where previously a subset was used</a:t>
            </a:r>
          </a:p>
          <a:p>
            <a:pPr marL="0" indent="0" fontAlgn="ctr">
              <a:buNone/>
            </a:pPr>
            <a:r>
              <a:rPr lang="en-US" b="1" dirty="0"/>
              <a:t>Bug fixes</a:t>
            </a:r>
          </a:p>
          <a:p>
            <a:pPr fontAlgn="ctr"/>
            <a:r>
              <a:rPr lang="en-US" dirty="0"/>
              <a:t>Batch plots that use color by is now colored correctly when opened from a workspace</a:t>
            </a:r>
          </a:p>
          <a:p>
            <a:pPr fontAlgn="ctr"/>
            <a:r>
              <a:rPr lang="en-US" dirty="0"/>
              <a:t>File | Share Workspace by email attachment works even if the option for session workspaces is turned off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89938E-25B9-49DD-A22F-0025CC82E748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News</a:t>
            </a:r>
          </a:p>
          <a:p>
            <a:pPr fontAlgn="ctr"/>
            <a:r>
              <a:rPr lang="en-US" dirty="0"/>
              <a:t>Reset alarms in the Web Client</a:t>
            </a:r>
          </a:p>
          <a:p>
            <a:pPr fontAlgn="ctr"/>
            <a:r>
              <a:rPr lang="en-US" dirty="0"/>
              <a:t>Troubleshooting for continuous project configurations</a:t>
            </a:r>
          </a:p>
          <a:p>
            <a:pPr fontAlgn="ctr"/>
            <a:r>
              <a:rPr lang="en-US" dirty="0"/>
              <a:t>External libraries for Python pre-processing</a:t>
            </a:r>
          </a:p>
          <a:p>
            <a:pPr fontAlgn="ctr"/>
            <a:r>
              <a:rPr lang="en-US" dirty="0"/>
              <a:t>Permissions granted to groups (replaces previous use of roles)</a:t>
            </a:r>
          </a:p>
          <a:p>
            <a:pPr lvl="1" fontAlgn="ctr"/>
            <a:r>
              <a:rPr lang="en-US" dirty="0"/>
              <a:t>Adds more flexibility to permissions</a:t>
            </a:r>
          </a:p>
          <a:p>
            <a:pPr lvl="1" fontAlgn="ctr"/>
            <a:r>
              <a:rPr lang="en-US" dirty="0"/>
              <a:t>More granular permissions of what users can do</a:t>
            </a:r>
          </a:p>
          <a:p>
            <a:pPr fontAlgn="ctr"/>
            <a:r>
              <a:rPr lang="en-US" dirty="0"/>
              <a:t>Faster load time of client workspaces</a:t>
            </a:r>
          </a:p>
          <a:p>
            <a:pPr fontAlgn="ctr"/>
            <a:r>
              <a:rPr lang="en-US" dirty="0"/>
              <a:t>Regular expression matching in phase execution conditions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D02F520-F141-4C7F-8564-49C73B523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SIMCA</a:t>
            </a:r>
            <a:r>
              <a:rPr lang="en-US" baseline="30000" dirty="0"/>
              <a:t>®</a:t>
            </a:r>
            <a:r>
              <a:rPr lang="en-US" dirty="0"/>
              <a:t>-online 16.1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D68B74-9D18-4805-814E-706F9D432C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2020-03-31</a:t>
            </a:r>
          </a:p>
        </p:txBody>
      </p:sp>
    </p:spTree>
    <p:extLst>
      <p:ext uri="{BB962C8B-B14F-4D97-AF65-F5344CB8AC3E}">
        <p14:creationId xmlns:p14="http://schemas.microsoft.com/office/powerpoint/2010/main" val="29953205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Machine generated alternative text:&#10;O till &#10;2019-12-06 PI &#10;O DM0dX &#10;2019-12-06 PI &#10;A DM0dX &#10;This action requires you to sign with user credentials &#10;Reason &#10;Some reason to reset &#10;Username &#10;test &#10;Password &#10;CANCEL &#10;RESET ">
            <a:extLst>
              <a:ext uri="{FF2B5EF4-FFF2-40B4-BE49-F238E27FC236}">
                <a16:creationId xmlns:a16="http://schemas.microsoft.com/office/drawing/2014/main" id="{0C4C33A6-B337-419C-95FE-D8DE7830FD80}"/>
              </a:ext>
            </a:extLst>
          </p:cNvPr>
          <p:cNvPicPr>
            <a:picLocks noGrp="1" noChangeAspect="1" noChangeArrowheads="1"/>
          </p:cNvPicPr>
          <p:nvPr>
            <p:ph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2950" y="1735138"/>
            <a:ext cx="4383350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540C8BC-354B-4361-B165-8AA0EAF54BEB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Web client can be used as a daily work tool to be compliant with 21 CFR part 11 (Electronic Signatures)</a:t>
            </a:r>
          </a:p>
          <a:p>
            <a:r>
              <a:rPr lang="en-US" dirty="0"/>
              <a:t>Applies to</a:t>
            </a:r>
          </a:p>
          <a:p>
            <a:pPr lvl="1"/>
            <a:r>
              <a:rPr lang="en-US" dirty="0"/>
              <a:t>Web Client</a:t>
            </a:r>
          </a:p>
          <a:p>
            <a:r>
              <a:rPr lang="en-US" dirty="0"/>
              <a:t>Change</a:t>
            </a:r>
          </a:p>
          <a:p>
            <a:pPr lvl="1"/>
            <a:r>
              <a:rPr lang="en-US" dirty="0"/>
              <a:t>Reset alarms with electronic signatures from several different locations in the web client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5C505-E819-438D-A51E-D73A33B1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Reset alarms in Web Client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817039-E7E7-4BA4-A20B-2324FED73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t>44</a:t>
            </a:fld>
            <a:endParaRPr lang="en-US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93C00F8-EB5B-425E-8908-A41343F407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SIMCA-online 16.1 News</a:t>
            </a:r>
          </a:p>
        </p:txBody>
      </p:sp>
      <p:pic>
        <p:nvPicPr>
          <p:cNvPr id="12" name="Picture 2" descr="Maskingenererad alternativ text:&#10;O P2[21 for a480_2019-12-10 &#10;2019-12-10 - &#10;Phase &#10;2019-12-10 &#10;O T2Range[1-3] &#10;2019-12-10 ">
            <a:extLst>
              <a:ext uri="{FF2B5EF4-FFF2-40B4-BE49-F238E27FC236}">
                <a16:creationId xmlns:a16="http://schemas.microsoft.com/office/drawing/2014/main" id="{F04BA3A0-1C7A-49AF-9045-CDCE72FB7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1" y="4256863"/>
            <a:ext cx="5099860" cy="174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11FD20-5223-4BED-A2F4-F19669902189}"/>
              </a:ext>
            </a:extLst>
          </p:cNvPr>
          <p:cNvSpPr txBox="1"/>
          <p:nvPr/>
        </p:nvSpPr>
        <p:spPr>
          <a:xfrm>
            <a:off x="6696891" y="3429000"/>
            <a:ext cx="4197531" cy="27867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sz="1400" noProof="0" dirty="0"/>
              <a:t>Informative reason for resetting the alarm</a:t>
            </a:r>
          </a:p>
        </p:txBody>
      </p:sp>
    </p:spTree>
    <p:extLst>
      <p:ext uri="{BB962C8B-B14F-4D97-AF65-F5344CB8AC3E}">
        <p14:creationId xmlns:p14="http://schemas.microsoft.com/office/powerpoint/2010/main" val="9666550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7ADD5F6-8781-4DF8-98C7-A707AD6C5E08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7156450" y="1735138"/>
            <a:ext cx="3816350" cy="381635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B56E1A-F359-4FE3-9D5E-21DAB595EDB6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r>
              <a:rPr lang="en-US" dirty="0"/>
              <a:t>Benefit</a:t>
            </a:r>
          </a:p>
          <a:p>
            <a:pPr lvl="1"/>
            <a:r>
              <a:rPr lang="en-US" dirty="0"/>
              <a:t>Troubleshooting is easier to do and lets users find answers themselves instead of the need to contact the online support</a:t>
            </a:r>
          </a:p>
          <a:p>
            <a:r>
              <a:rPr lang="en-US" dirty="0"/>
              <a:t>Applies to</a:t>
            </a:r>
          </a:p>
          <a:p>
            <a:pPr lvl="1"/>
            <a:r>
              <a:rPr lang="en-US" dirty="0"/>
              <a:t>Continuous projects/processes</a:t>
            </a:r>
          </a:p>
          <a:p>
            <a:pPr lvl="1"/>
            <a:r>
              <a:rPr lang="en-US" dirty="0"/>
              <a:t>(Same functionality for batch projects was released with SIMCA-online 16.0)</a:t>
            </a:r>
          </a:p>
          <a:p>
            <a:r>
              <a:rPr lang="en-US" dirty="0"/>
              <a:t>New functionality</a:t>
            </a:r>
          </a:p>
          <a:p>
            <a:pPr lvl="1"/>
            <a:r>
              <a:rPr lang="en-US" dirty="0"/>
              <a:t>Administrators can use the built-in troubleshooter on the Administration tab</a:t>
            </a:r>
          </a:p>
          <a:p>
            <a:pPr lvl="1"/>
            <a:r>
              <a:rPr lang="en-US" dirty="0"/>
              <a:t>Verifies configuration and tag validity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B95EA2-DAD1-411B-98DB-E067BEECE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 improvement for continuous project configurations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3751A-8B93-4419-B700-6D85C615B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t>45</a:t>
            </a:fld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60638F-E2E4-4558-A42B-C731C1862F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SIMCA-online 16.1 News</a:t>
            </a:r>
          </a:p>
        </p:txBody>
      </p:sp>
    </p:spTree>
    <p:extLst>
      <p:ext uri="{BB962C8B-B14F-4D97-AF65-F5344CB8AC3E}">
        <p14:creationId xmlns:p14="http://schemas.microsoft.com/office/powerpoint/2010/main" val="20324246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Image result for python logo">
            <a:extLst>
              <a:ext uri="{FF2B5EF4-FFF2-40B4-BE49-F238E27FC236}">
                <a16:creationId xmlns:a16="http://schemas.microsoft.com/office/drawing/2014/main" id="{C24BBDAB-6DD5-4430-B91E-89AADAC126CE}"/>
              </a:ext>
            </a:extLst>
          </p:cNvPr>
          <p:cNvPicPr>
            <a:picLocks noGrp="1" noChangeAspect="1" noChangeArrowheads="1"/>
          </p:cNvPicPr>
          <p:nvPr>
            <p:ph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19162"/>
            <a:ext cx="3890663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6AB858-8D6D-4BEC-970D-184FB468B773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r>
              <a:rPr lang="en-US" dirty="0"/>
              <a:t>Benefit</a:t>
            </a:r>
          </a:p>
          <a:p>
            <a:pPr lvl="1"/>
            <a:r>
              <a:rPr lang="en-US" dirty="0"/>
              <a:t>Scripts running math calculations run faster than without the SciPy or NumPy libraries</a:t>
            </a:r>
          </a:p>
          <a:p>
            <a:r>
              <a:rPr lang="en-US" dirty="0"/>
              <a:t>Applies to</a:t>
            </a:r>
          </a:p>
          <a:p>
            <a:pPr lvl="1"/>
            <a:r>
              <a:rPr lang="en-US" dirty="0"/>
              <a:t>USP files with Python pre-processing</a:t>
            </a:r>
          </a:p>
          <a:p>
            <a:r>
              <a:rPr lang="en-US" dirty="0"/>
              <a:t>Change</a:t>
            </a:r>
          </a:p>
          <a:p>
            <a:pPr lvl="1"/>
            <a:r>
              <a:rPr lang="en-US" dirty="0"/>
              <a:t>Preprocessing scripts now support code dependent on the Python libraries </a:t>
            </a:r>
            <a:r>
              <a:rPr lang="en-US" b="1" dirty="0"/>
              <a:t>NumPy</a:t>
            </a:r>
            <a:r>
              <a:rPr lang="en-US" dirty="0"/>
              <a:t> (1.15.4) </a:t>
            </a:r>
            <a:r>
              <a:rPr lang="en-US"/>
              <a:t>and </a:t>
            </a:r>
            <a:r>
              <a:rPr lang="en-US" b="1"/>
              <a:t>SciPy</a:t>
            </a:r>
            <a:r>
              <a:rPr lang="en-US"/>
              <a:t> </a:t>
            </a:r>
            <a:r>
              <a:rPr lang="en-US" dirty="0"/>
              <a:t>(1.1.0)</a:t>
            </a:r>
          </a:p>
          <a:p>
            <a:pPr lvl="2"/>
            <a:r>
              <a:rPr lang="en-US" dirty="0"/>
              <a:t>These are standard packages for doing math on multidimensional data 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70C9F41-FBF5-4A60-ADB2-AC6BBEBEF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libraries for Python pre-processing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5E7774-440C-4F49-A8C0-53C7B6FAB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t>46</a:t>
            </a:fld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324029-1EBD-4D32-A807-DEC68E300E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SIMCA-online 16.1 News</a:t>
            </a:r>
          </a:p>
        </p:txBody>
      </p:sp>
      <p:pic>
        <p:nvPicPr>
          <p:cNvPr id="4098" name="Picture 2" descr="Image result for numpy logo">
            <a:extLst>
              <a:ext uri="{FF2B5EF4-FFF2-40B4-BE49-F238E27FC236}">
                <a16:creationId xmlns:a16="http://schemas.microsoft.com/office/drawing/2014/main" id="{F4601D41-6D7F-4F14-89BA-30991249C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514" y="1506839"/>
            <a:ext cx="272638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scipy logo">
            <a:extLst>
              <a:ext uri="{FF2B5EF4-FFF2-40B4-BE49-F238E27FC236}">
                <a16:creationId xmlns:a16="http://schemas.microsoft.com/office/drawing/2014/main" id="{11C2E345-1FBA-4E38-8E7B-4C6E3726C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562" y="4480157"/>
            <a:ext cx="271820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9327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skingenererad alternativ text:&#10;Effective Permissions &#10;Review your effective permissions &#10;Effective permissions specify what you can do &#10;Permission &#10;Manage Access Rights &#10;Reset Alarms &#10;Manage Batch Context Generator &#10;Execute Configurations &#10;Manage Configurations &#10;Purge Configurations &#10;Delete Data &#10;List Data &#10;Predict Data &#10;Manage Access Rights &#10;Modify folder access rights that determine which folders, and their contents, users see and can &#10;open in Project Explorer. &#10;Help ">
            <a:extLst>
              <a:ext uri="{FF2B5EF4-FFF2-40B4-BE49-F238E27FC236}">
                <a16:creationId xmlns:a16="http://schemas.microsoft.com/office/drawing/2014/main" id="{F26ABCD5-6116-4617-9F2E-B1D7E03A3C93}"/>
              </a:ext>
            </a:extLst>
          </p:cNvPr>
          <p:cNvPicPr>
            <a:picLocks noGrp="1" noChangeAspect="1" noChangeArrowheads="1"/>
          </p:cNvPicPr>
          <p:nvPr>
            <p:ph sz="quarter" idx="18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23842" y="1735138"/>
            <a:ext cx="4281566" cy="381635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F819-2078-4D14-89D1-09AE0ED29F8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98800" y="1735200"/>
            <a:ext cx="4666564" cy="3816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Easy management of users and permissions</a:t>
            </a:r>
          </a:p>
          <a:p>
            <a:r>
              <a:rPr lang="en-US" dirty="0"/>
              <a:t>Applies to</a:t>
            </a:r>
          </a:p>
          <a:p>
            <a:pPr lvl="1"/>
            <a:r>
              <a:rPr lang="en-US" dirty="0"/>
              <a:t>Server user authorization</a:t>
            </a:r>
          </a:p>
          <a:p>
            <a:r>
              <a:rPr lang="en-US" dirty="0"/>
              <a:t>Change</a:t>
            </a:r>
          </a:p>
          <a:p>
            <a:pPr lvl="1"/>
            <a:r>
              <a:rPr lang="en-US" dirty="0"/>
              <a:t>Permissions are granted to groups</a:t>
            </a:r>
          </a:p>
          <a:p>
            <a:pPr lvl="1"/>
            <a:r>
              <a:rPr lang="en-US" dirty="0"/>
              <a:t>Roles have been removed, and will migrate to groups when upgrading the system</a:t>
            </a:r>
          </a:p>
          <a:p>
            <a:pPr lvl="1"/>
            <a:r>
              <a:rPr lang="en-US" dirty="0"/>
              <a:t>Final permissions is the union of all the permissions for all groups that the user is a member of</a:t>
            </a:r>
          </a:p>
          <a:p>
            <a:pPr lvl="1"/>
            <a:r>
              <a:rPr lang="en-US" dirty="0"/>
              <a:t>Each user can see their own effective permissions</a:t>
            </a:r>
          </a:p>
          <a:p>
            <a:pPr lvl="1"/>
            <a:r>
              <a:rPr lang="en-US" dirty="0"/>
              <a:t>Administrators can see effective permissions for any user</a:t>
            </a:r>
          </a:p>
          <a:p>
            <a:pPr lvl="1"/>
            <a:r>
              <a:rPr lang="en-US" dirty="0"/>
              <a:t>The “Everyone” group will affect all users</a:t>
            </a:r>
          </a:p>
          <a:p>
            <a:pPr lvl="1"/>
            <a:r>
              <a:rPr lang="en-US" dirty="0"/>
              <a:t>Permissions are more granular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7FBA70-745B-4FB3-B6C9-994BCCF5F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Permissions granted to groups (replaces previous use of roles)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B9C213-6CB9-4696-A07B-AC4179081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pPr/>
              <a:t>47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C171B99-AB72-4B21-8BF4-0378FBFBD8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SIMCA-online 16.1 News</a:t>
            </a:r>
          </a:p>
        </p:txBody>
      </p:sp>
      <p:pic>
        <p:nvPicPr>
          <p:cNvPr id="2056" name="Picture 8" descr="Maskingenererad alternativ text:&#10;User Administration &#10;Users Groups Group permissions Effective perm—ons &#10;Assign permissions to groups &#10;Permissions specify what group members can do &#10;Group &#10;Administrators &#10;Everyone &#10;Sort by: Group/lncreasing &#10;Multivariate expets &#10;Operators &#10;Manage Batch Context Generator &#10;Permission &#10;Z] Manage Access Rights &#10;Z] Reset Alarms &#10;Manage Batch Ccntext Generatcr &#10;Z] Execute Configurations &#10;Z] Manage Configurations &#10;Z] Purge Configurations &#10;Z] Delete Data &#10;Z] List Data &#10;Z] Predict Data &#10;Z] Manage Data Source Out Limits &#10;Z] Read Data Source &#10;Z] Manage Folders &#10;Z] Manage Notes &#10;Z] Manage Notfications &#10;Z] Create Projects &#10;Z] Download Projects &#10;Z] Manage Projects &#10;Z] Purge Projects &#10;Z] Manage Users &#10;Z] Manage Workspaces &#10;Batch Context Generator provides a way for SIMCA online to execute batch projects when the &#10;data source doesn 't provide the necessary metadata regarding when batches begin and end. ">
            <a:extLst>
              <a:ext uri="{FF2B5EF4-FFF2-40B4-BE49-F238E27FC236}">
                <a16:creationId xmlns:a16="http://schemas.microsoft.com/office/drawing/2014/main" id="{CF008966-581E-43A0-A8C5-615DE52202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11"/>
          <a:stretch/>
        </p:blipFill>
        <p:spPr bwMode="auto">
          <a:xfrm>
            <a:off x="4965364" y="3861594"/>
            <a:ext cx="3338962" cy="178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A76EDA-0031-4846-B43F-E3F0164D5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364" y="1740682"/>
            <a:ext cx="6725036" cy="16396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14C97A9-E351-4AEA-A0D3-A4B7F054DF80}"/>
              </a:ext>
            </a:extLst>
          </p:cNvPr>
          <p:cNvSpPr/>
          <p:nvPr/>
        </p:nvSpPr>
        <p:spPr>
          <a:xfrm>
            <a:off x="7271657" y="2229394"/>
            <a:ext cx="731520" cy="583475"/>
          </a:xfrm>
          <a:prstGeom prst="rect">
            <a:avLst/>
          </a:prstGeom>
          <a:solidFill>
            <a:srgbClr val="F8C7A6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dirty="0" err="1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EA01CC-86EE-473E-84C9-5F34EF84A467}"/>
              </a:ext>
            </a:extLst>
          </p:cNvPr>
          <p:cNvCxnSpPr>
            <a:endCxn id="2056" idx="0"/>
          </p:cNvCxnSpPr>
          <p:nvPr/>
        </p:nvCxnSpPr>
        <p:spPr>
          <a:xfrm flipH="1">
            <a:off x="6634845" y="2812869"/>
            <a:ext cx="1028225" cy="1048725"/>
          </a:xfrm>
          <a:prstGeom prst="straightConnector1">
            <a:avLst/>
          </a:prstGeom>
          <a:ln w="28575">
            <a:solidFill>
              <a:srgbClr val="00B9B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0C1C2E8-12F3-4488-925D-FA8864B328B1}"/>
              </a:ext>
            </a:extLst>
          </p:cNvPr>
          <p:cNvCxnSpPr>
            <a:cxnSpLocks/>
            <a:endCxn id="2050" idx="0"/>
          </p:cNvCxnSpPr>
          <p:nvPr/>
        </p:nvCxnSpPr>
        <p:spPr>
          <a:xfrm flipH="1">
            <a:off x="10106684" y="2812868"/>
            <a:ext cx="529192" cy="1048726"/>
          </a:xfrm>
          <a:prstGeom prst="straightConnector1">
            <a:avLst/>
          </a:prstGeom>
          <a:ln w="28575">
            <a:solidFill>
              <a:srgbClr val="00B9B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2302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8CCD85A-E65A-47D1-8394-DBE0895234C8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8072076" y="1735138"/>
            <a:ext cx="1985097" cy="381635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D99209-8BEE-4D49-9223-35E958B37B3A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Start-up of clients is about 30% faster</a:t>
            </a:r>
          </a:p>
          <a:p>
            <a:pPr lvl="1"/>
            <a:r>
              <a:rPr lang="en-US" dirty="0"/>
              <a:t>Loading a server workspace is about 30% faster</a:t>
            </a:r>
          </a:p>
          <a:p>
            <a:r>
              <a:rPr lang="en-US" dirty="0"/>
              <a:t>Applies to</a:t>
            </a:r>
          </a:p>
          <a:p>
            <a:pPr lvl="1"/>
            <a:r>
              <a:rPr lang="en-US" dirty="0"/>
              <a:t>Desktop client workspace</a:t>
            </a:r>
          </a:p>
          <a:p>
            <a:r>
              <a:rPr lang="en-US" dirty="0"/>
              <a:t>Change</a:t>
            </a:r>
          </a:p>
          <a:p>
            <a:pPr lvl="1"/>
            <a:r>
              <a:rPr lang="en-US" dirty="0"/>
              <a:t>Performance of workspaces have improved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353B41-4433-4F91-A53C-D2BD4C66A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Faster load time of client workspaces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B87768-2805-4268-81AA-46D18C54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t>48</a:t>
            </a:fld>
            <a:endParaRPr lang="en-US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B9500-7773-4E2B-8C56-8FC32F72F8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SIMCA-online 16.1 News</a:t>
            </a:r>
          </a:p>
        </p:txBody>
      </p:sp>
    </p:spTree>
    <p:extLst>
      <p:ext uri="{BB962C8B-B14F-4D97-AF65-F5344CB8AC3E}">
        <p14:creationId xmlns:p14="http://schemas.microsoft.com/office/powerpoint/2010/main" val="30876418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chine generated alternative text:&#10;Batch node &#10;Batch evolution &#10;Unit groups &#10;Executicn ccnditicns &#10;Phase tags &#10;Variable aliases &#10;Local centering &#10;Target values &#10;Control limits &#10;Alarms &#10;Alarm triggers &#10;Write back &#10;Batch attributes &#10;Batch conditions &#10;Target values &#10;Batch level &#10;Alarms &#10;Write back &#10;Control Advisor &#10;Specify the conditions for phase execution &#10;The batch identifier tag and the phase execution condition determine when a phase is executed &#10;Cont rolDe mo: Ba ke rsYeastCont rolDe mo &#10;Batch identifier tag &#10;: D8Maker: 8akersYeastContr018ad: 8atchID &#10;Sleep condition &#10;Phase execution conditions &#10;MA, BEM Monitorim &#10;Configure Phase Execution Condition for MA, SEM Monitoring in ControlDemo:8akers... &#10;Tag name • &#10;Operator: &#10;executng I running &#10;Expr ession: &#10;TextTagC :DBMaker I 'running ">
            <a:extLst>
              <a:ext uri="{FF2B5EF4-FFF2-40B4-BE49-F238E27FC236}">
                <a16:creationId xmlns:a16="http://schemas.microsoft.com/office/drawing/2014/main" id="{2F219615-6172-461B-A80C-E7FFDA236AF9}"/>
              </a:ext>
            </a:extLst>
          </p:cNvPr>
          <p:cNvPicPr>
            <a:picLocks noGrp="1" noChangeAspect="1" noChangeArrowheads="1"/>
          </p:cNvPicPr>
          <p:nvPr>
            <p:ph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8875" y="2121165"/>
            <a:ext cx="5651500" cy="304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6FB1C0-7A17-4D81-B631-B7A39FB548EC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Benefits </a:t>
            </a:r>
          </a:p>
          <a:p>
            <a:pPr lvl="1"/>
            <a:r>
              <a:rPr lang="en-US" dirty="0"/>
              <a:t>Allows execution of phases with a regular expression instead of plain text comparisons</a:t>
            </a:r>
          </a:p>
          <a:p>
            <a:r>
              <a:rPr lang="en-US" dirty="0"/>
              <a:t>Applies to</a:t>
            </a:r>
          </a:p>
          <a:p>
            <a:pPr lvl="1"/>
            <a:r>
              <a:rPr lang="en-US" dirty="0"/>
              <a:t>Batch configurations</a:t>
            </a:r>
          </a:p>
          <a:p>
            <a:r>
              <a:rPr lang="en-US" dirty="0"/>
              <a:t>Change</a:t>
            </a:r>
          </a:p>
          <a:p>
            <a:pPr lvl="1"/>
            <a:r>
              <a:rPr lang="en-US" dirty="0"/>
              <a:t>Phase execution conditions has now support for </a:t>
            </a:r>
            <a:r>
              <a:rPr lang="en-US" dirty="0">
                <a:hlinkClick r:id="rId3"/>
              </a:rPr>
              <a:t>regular expression</a:t>
            </a:r>
            <a:r>
              <a:rPr lang="en-US" dirty="0"/>
              <a:t> matching using the Match function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Tip: if you want to test regular expressions a great tool is </a:t>
            </a:r>
            <a:r>
              <a:rPr lang="en-US" dirty="0">
                <a:hlinkClick r:id="rId4"/>
              </a:rPr>
              <a:t>https://regex101.com/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97C2994-F47C-4BC0-AB31-3E4864B99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 matching in phase execution conditions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9F2E07-2703-468F-AA0E-158DB8AB2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t>49</a:t>
            </a:fld>
            <a:endParaRPr lang="en-US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D036F44-4F3D-4045-8CE8-898593206B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SIMCA-online 16.1 News</a:t>
            </a:r>
          </a:p>
        </p:txBody>
      </p:sp>
    </p:spTree>
    <p:extLst>
      <p:ext uri="{BB962C8B-B14F-4D97-AF65-F5344CB8AC3E}">
        <p14:creationId xmlns:p14="http://schemas.microsoft.com/office/powerpoint/2010/main" val="399821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E89EF-2500-F891-2A50-5978EE572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3702141B-2538-1411-ABC8-6E0FF7DA5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pPr/>
              <a:t>5</a:t>
            </a:fld>
            <a:endParaRPr lang="en-US" noProof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ABA9826-1DD6-5478-3911-DEF3C06A9D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10" descr="A screen shot of a graph&#10;&#10;AI-generated content may be incorrect.">
            <a:extLst>
              <a:ext uri="{FF2B5EF4-FFF2-40B4-BE49-F238E27FC236}">
                <a16:creationId xmlns:a16="http://schemas.microsoft.com/office/drawing/2014/main" id="{092C6A0B-86D0-6FD5-C716-9815DE4E2384}"/>
              </a:ext>
            </a:extLst>
          </p:cNvPr>
          <p:cNvPicPr>
            <a:picLocks noGrp="1" noChangeAspect="1"/>
          </p:cNvPicPr>
          <p:nvPr>
            <p:ph type="pic"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4" r="-1974"/>
          <a:stretch/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6E4274-B08A-E82A-9CD7-6801B4DA3BA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solidFill>
            <a:schemeClr val="accent1"/>
          </a:solidFill>
        </p:spPr>
        <p:txBody>
          <a:bodyPr lIns="90000" tIns="36000" rIns="90000" bIns="36000"/>
          <a:lstStyle/>
          <a:p>
            <a:r>
              <a:rPr lang="en-US" dirty="0"/>
              <a:t>View trends of variables in model and outside models</a:t>
            </a:r>
          </a:p>
          <a:p>
            <a:r>
              <a:rPr lang="en-US" dirty="0"/>
              <a:t>Simple navigation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6457A0-F4FA-379E-1967-F6B396153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On Demand Process Data Visualization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A95EB24-DFCC-781C-BEB8-44FF5A75CD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8800" y="231667"/>
            <a:ext cx="4320000" cy="184666"/>
          </a:xfrm>
        </p:spPr>
        <p:txBody>
          <a:bodyPr/>
          <a:lstStyle/>
          <a:p>
            <a:r>
              <a:rPr lang="en-US" dirty="0"/>
              <a:t>SIMCA®-online News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45E41A9-06DE-A54F-187A-5B2D4C1C0858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821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847184-4D5D-9931-FFE2-87718828C4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pPr/>
              <a:t>50</a:t>
            </a:fld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E0B5D-8929-9D83-6F17-200458D20E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SIMCA®-online 16</a:t>
            </a:r>
          </a:p>
        </p:txBody>
      </p:sp>
    </p:spTree>
    <p:extLst>
      <p:ext uri="{BB962C8B-B14F-4D97-AF65-F5344CB8AC3E}">
        <p14:creationId xmlns:p14="http://schemas.microsoft.com/office/powerpoint/2010/main" val="42655843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D02F520-F141-4C7F-8564-49C73B523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SIMCA</a:t>
            </a:r>
            <a:r>
              <a:rPr lang="en-US" baseline="30000" dirty="0"/>
              <a:t>®</a:t>
            </a:r>
            <a:r>
              <a:rPr lang="en-US" dirty="0"/>
              <a:t>-online 16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D68B74-9D18-4805-814E-706F9D432C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2019-11-26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A1E7C3-C7CE-43C6-9F82-8D34E126947B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Server</a:t>
            </a:r>
          </a:p>
          <a:p>
            <a:r>
              <a:rPr lang="en-US" dirty="0"/>
              <a:t>SIMCA</a:t>
            </a:r>
            <a:r>
              <a:rPr lang="en-US" baseline="30000" dirty="0"/>
              <a:t>®</a:t>
            </a:r>
            <a:r>
              <a:rPr lang="en-US" dirty="0"/>
              <a:t> 16</a:t>
            </a:r>
          </a:p>
          <a:p>
            <a:r>
              <a:rPr lang="en-US" dirty="0"/>
              <a:t>Late entry data</a:t>
            </a:r>
          </a:p>
          <a:p>
            <a:r>
              <a:rPr lang="en-US" dirty="0"/>
              <a:t>Monitor excluded variables</a:t>
            </a:r>
          </a:p>
          <a:p>
            <a:r>
              <a:rPr lang="en-US" dirty="0"/>
              <a:t>Python script pretreatment</a:t>
            </a:r>
          </a:p>
          <a:p>
            <a:r>
              <a:rPr lang="en-US" dirty="0"/>
              <a:t>Administrable notifications</a:t>
            </a:r>
          </a:p>
          <a:p>
            <a:r>
              <a:rPr lang="en-US" dirty="0"/>
              <a:t>Bug fix: Server unresponsive when batch contexts were used in combination with notifications and other subsystems</a:t>
            </a:r>
          </a:p>
          <a:p>
            <a:r>
              <a:rPr lang="en-US" dirty="0"/>
              <a:t>Bug fix: Server shutdown was not correctly performed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89938E-25B9-49DD-A22F-0025CC82E748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b="1" dirty="0"/>
              <a:t>Desktop client</a:t>
            </a:r>
          </a:p>
          <a:p>
            <a:r>
              <a:rPr lang="en-US" dirty="0"/>
              <a:t>Panes and Filters</a:t>
            </a:r>
          </a:p>
          <a:p>
            <a:pPr lvl="1"/>
            <a:r>
              <a:rPr lang="en-US" dirty="0"/>
              <a:t>Project explorer pane</a:t>
            </a:r>
          </a:p>
          <a:p>
            <a:pPr lvl="2"/>
            <a:r>
              <a:rPr lang="en-US" dirty="0"/>
              <a:t>Improved usability</a:t>
            </a:r>
          </a:p>
          <a:p>
            <a:pPr lvl="2"/>
            <a:r>
              <a:rPr lang="en-US" dirty="0"/>
              <a:t>Smart filters</a:t>
            </a:r>
          </a:p>
          <a:p>
            <a:pPr lvl="2"/>
            <a:r>
              <a:rPr lang="en-US" dirty="0"/>
              <a:t>Multiselect</a:t>
            </a:r>
          </a:p>
          <a:p>
            <a:pPr lvl="1"/>
            <a:r>
              <a:rPr lang="en-US" dirty="0"/>
              <a:t>Unit overview pane</a:t>
            </a:r>
          </a:p>
          <a:p>
            <a:pPr lvl="2"/>
            <a:r>
              <a:rPr lang="en-US" dirty="0"/>
              <a:t>View and open projects that are currently executing</a:t>
            </a:r>
          </a:p>
          <a:p>
            <a:pPr lvl="2"/>
            <a:r>
              <a:rPr lang="en-US" dirty="0"/>
              <a:t>Smart filters</a:t>
            </a:r>
          </a:p>
          <a:p>
            <a:pPr lvl="2"/>
            <a:r>
              <a:rPr lang="en-US" dirty="0"/>
              <a:t>Performance improvement</a:t>
            </a:r>
          </a:p>
          <a:p>
            <a:pPr lvl="1"/>
            <a:r>
              <a:rPr lang="en-US" dirty="0"/>
              <a:t>Production overview pane</a:t>
            </a:r>
          </a:p>
          <a:p>
            <a:pPr lvl="2"/>
            <a:r>
              <a:rPr lang="en-US" dirty="0"/>
              <a:t>Global batch selection</a:t>
            </a:r>
          </a:p>
          <a:p>
            <a:pPr lvl="2"/>
            <a:r>
              <a:rPr lang="en-US" dirty="0"/>
              <a:t>Batch colors</a:t>
            </a:r>
          </a:p>
          <a:p>
            <a:pPr lvl="2"/>
            <a:r>
              <a:rPr lang="en-US" dirty="0"/>
              <a:t>Find and retain historical batches</a:t>
            </a:r>
          </a:p>
          <a:p>
            <a:pPr lvl="2"/>
            <a:r>
              <a:rPr lang="en-US" dirty="0"/>
              <a:t>Include </a:t>
            </a:r>
            <a:r>
              <a:rPr lang="en-US" dirty="0" err="1"/>
              <a:t>workset</a:t>
            </a:r>
            <a:r>
              <a:rPr lang="en-US" dirty="0"/>
              <a:t> batches</a:t>
            </a:r>
          </a:p>
          <a:p>
            <a:pPr lvl="2"/>
            <a:r>
              <a:rPr lang="en-US" dirty="0"/>
              <a:t>Smart filters</a:t>
            </a:r>
          </a:p>
          <a:p>
            <a:pPr lvl="1"/>
            <a:r>
              <a:rPr lang="en-US" dirty="0"/>
              <a:t>Properties pane</a:t>
            </a:r>
          </a:p>
          <a:p>
            <a:pPr lvl="2"/>
            <a:r>
              <a:rPr lang="en-US" dirty="0"/>
              <a:t>Plot properties for active plot</a:t>
            </a:r>
          </a:p>
          <a:p>
            <a:r>
              <a:rPr lang="en-US" dirty="0"/>
              <a:t>Peek value of tags in configuration</a:t>
            </a:r>
          </a:p>
          <a:p>
            <a:r>
              <a:rPr lang="en-US" dirty="0"/>
              <a:t>Clamping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C58B6-6664-4820-B576-435BCCECF749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Web client</a:t>
            </a:r>
          </a:p>
          <a:p>
            <a:r>
              <a:rPr lang="en-US" dirty="0"/>
              <a:t>Comparison between production</a:t>
            </a:r>
          </a:p>
          <a:p>
            <a:pPr lvl="1"/>
            <a:r>
              <a:rPr lang="en-US" dirty="0"/>
              <a:t>Search server for historical batches</a:t>
            </a:r>
          </a:p>
          <a:p>
            <a:pPr lvl="1"/>
            <a:r>
              <a:rPr lang="en-US" dirty="0"/>
              <a:t>Multiple data vectors</a:t>
            </a:r>
          </a:p>
          <a:p>
            <a:pPr lvl="1"/>
            <a:r>
              <a:rPr lang="en-US" dirty="0"/>
              <a:t>Easy add/remove vectors and batches</a:t>
            </a:r>
          </a:p>
          <a:p>
            <a:pPr lvl="1"/>
            <a:r>
              <a:rPr lang="en-US" dirty="0"/>
              <a:t>Multiple Y-axes</a:t>
            </a:r>
          </a:p>
          <a:p>
            <a:r>
              <a:rPr lang="en-US" dirty="0"/>
              <a:t>System overview and Batch timeline</a:t>
            </a:r>
          </a:p>
          <a:p>
            <a:r>
              <a:rPr lang="en-US" dirty="0"/>
              <a:t>Batch level charts with alarms</a:t>
            </a:r>
          </a:p>
          <a:p>
            <a:r>
              <a:rPr lang="en-US" dirty="0"/>
              <a:t>Alarm view</a:t>
            </a:r>
          </a:p>
          <a:p>
            <a:r>
              <a:rPr lang="en-US" dirty="0"/>
              <a:t>Clamping</a:t>
            </a:r>
          </a:p>
        </p:txBody>
      </p:sp>
    </p:spTree>
    <p:extLst>
      <p:ext uri="{BB962C8B-B14F-4D97-AF65-F5344CB8AC3E}">
        <p14:creationId xmlns:p14="http://schemas.microsoft.com/office/powerpoint/2010/main" val="563606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5B3024E6-8078-4572-AA0D-90BF09D6D704}"/>
              </a:ext>
            </a:extLst>
          </p:cNvPr>
          <p:cNvPicPr>
            <a:picLocks noGrp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6581779" y="1735138"/>
            <a:ext cx="4965692" cy="3816350"/>
          </a:xfrm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3ACBC50D-99A2-4075-B54E-A8F20B993C0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98800" y="1735200"/>
            <a:ext cx="4593628" cy="3816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Applies to</a:t>
            </a:r>
          </a:p>
          <a:p>
            <a:pPr lvl="1"/>
            <a:r>
              <a:rPr lang="en-US" dirty="0"/>
              <a:t>At-line/IPC/discrete data</a:t>
            </a:r>
          </a:p>
          <a:p>
            <a:pPr lvl="1"/>
            <a:r>
              <a:rPr lang="en-US" dirty="0"/>
              <a:t>CQA/batch condition data</a:t>
            </a:r>
          </a:p>
          <a:p>
            <a:r>
              <a:rPr lang="en-US" dirty="0"/>
              <a:t>New functionality</a:t>
            </a:r>
          </a:p>
          <a:p>
            <a:pPr lvl="1"/>
            <a:r>
              <a:rPr lang="en-US" dirty="0"/>
              <a:t>Wait for and read data that exists after batches have finished producing</a:t>
            </a:r>
          </a:p>
          <a:p>
            <a:pPr lvl="1"/>
            <a:r>
              <a:rPr lang="en-US" dirty="0"/>
              <a:t>Look for data at a configurable time interval</a:t>
            </a:r>
          </a:p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Enables SIMCA®-online to be used as CPV tool together with Active Dashboard</a:t>
            </a:r>
          </a:p>
          <a:p>
            <a:r>
              <a:rPr lang="en-US" dirty="0"/>
              <a:t>Feedback by the system to the user</a:t>
            </a:r>
          </a:p>
          <a:p>
            <a:pPr lvl="1"/>
            <a:r>
              <a:rPr lang="en-US" dirty="0"/>
              <a:t>Information about an ended batch that is kept alive in the production overview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100E495-D413-454D-8948-7EB421FA7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entry data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AA6AD2C-7439-4C8D-AC66-0F4831EDFB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SIMCA-online 16 News – Server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A909506-786C-435D-B6AD-62E54040B63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935883" y="2513707"/>
            <a:ext cx="1516878" cy="34100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21CCBEB-3FF8-4665-9D15-DAA4D701F50E}"/>
              </a:ext>
            </a:extLst>
          </p:cNvPr>
          <p:cNvSpPr/>
          <p:nvPr/>
        </p:nvSpPr>
        <p:spPr>
          <a:xfrm>
            <a:off x="4935882" y="4441078"/>
            <a:ext cx="1560333" cy="238538"/>
          </a:xfrm>
          <a:prstGeom prst="rect">
            <a:avLst/>
          </a:prstGeom>
          <a:noFill/>
          <a:ln w="28575">
            <a:solidFill>
              <a:srgbClr val="E6004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62500" lnSpcReduction="20000"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5122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77F95E-99FB-420D-9BDC-2DF5B3D7016B}"/>
              </a:ext>
            </a:extLst>
          </p:cNvPr>
          <p:cNvPicPr>
            <a:picLocks noGrp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6238875" y="2506068"/>
            <a:ext cx="5651500" cy="22744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8D575-972A-42EF-9B54-803A3746E08C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/>
              <a:t>Applies to</a:t>
            </a:r>
          </a:p>
          <a:p>
            <a:pPr lvl="1"/>
            <a:r>
              <a:rPr lang="en-US" dirty="0"/>
              <a:t>Continuous projects/processes</a:t>
            </a:r>
          </a:p>
          <a:p>
            <a:pPr lvl="1"/>
            <a:r>
              <a:rPr lang="en-US" dirty="0"/>
              <a:t>(Same behavior for batch projects exists as a work-around; see relevant KB article for more information)</a:t>
            </a:r>
          </a:p>
          <a:p>
            <a:r>
              <a:rPr lang="en-US" dirty="0"/>
              <a:t>New functionality</a:t>
            </a:r>
          </a:p>
          <a:p>
            <a:pPr lvl="1"/>
            <a:r>
              <a:rPr lang="en-US" dirty="0"/>
              <a:t>Makes it possible to view variables that are imported to the SIMCA</a:t>
            </a:r>
            <a:r>
              <a:rPr lang="en-US" baseline="30000" dirty="0"/>
              <a:t>®</a:t>
            </a:r>
            <a:r>
              <a:rPr lang="en-US" dirty="0"/>
              <a:t> project, but excluded from the model</a:t>
            </a:r>
          </a:p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Visualizing variables that are not and should not impact the model is now a lot easier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2ADD76-9783-4313-B8DF-BC3384D47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 excluded variables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EDF50E-56E7-47D5-92C2-EF660A415B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SIMCA-online 16 News – Server</a:t>
            </a:r>
          </a:p>
        </p:txBody>
      </p:sp>
    </p:spTree>
    <p:extLst>
      <p:ext uri="{BB962C8B-B14F-4D97-AF65-F5344CB8AC3E}">
        <p14:creationId xmlns:p14="http://schemas.microsoft.com/office/powerpoint/2010/main" val="11916033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09B01F-0675-4439-BD2D-2D0BC40E0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pretreatment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428316-5A55-4A90-8EEA-6717E3A6EE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SIMCA-online 16 News – Server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DFF0230-8BA2-4186-9CF4-0452BDAF4FCF}"/>
              </a:ext>
            </a:extLst>
          </p:cNvPr>
          <p:cNvPicPr>
            <a:picLocks noGrp="1"/>
          </p:cNvPicPr>
          <p:nvPr>
            <p:ph sz="quarter" idx="21"/>
          </p:nvPr>
        </p:nvPicPr>
        <p:blipFill>
          <a:blip r:embed="rId2"/>
          <a:stretch>
            <a:fillRect/>
          </a:stretch>
        </p:blipFill>
        <p:spPr>
          <a:xfrm>
            <a:off x="7817551" y="1735138"/>
            <a:ext cx="2457636" cy="1836737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80BA71A-1A34-4318-BAE6-6F6937198F95}"/>
              </a:ext>
            </a:extLst>
          </p:cNvPr>
          <p:cNvPicPr>
            <a:picLocks noGrp="1"/>
          </p:cNvPicPr>
          <p:nvPr>
            <p:ph sz="quarter" idx="23"/>
          </p:nvPr>
        </p:nvPicPr>
        <p:blipFill>
          <a:blip r:embed="rId3"/>
          <a:stretch>
            <a:fillRect/>
          </a:stretch>
        </p:blipFill>
        <p:spPr>
          <a:xfrm>
            <a:off x="7763755" y="3722688"/>
            <a:ext cx="2565227" cy="183515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EC94D4-97D2-450C-881C-51FC5C97DB34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Applies to</a:t>
            </a:r>
          </a:p>
          <a:p>
            <a:pPr lvl="1"/>
            <a:r>
              <a:rPr lang="en-US" dirty="0"/>
              <a:t>All project files created in SIMCA</a:t>
            </a:r>
            <a:r>
              <a:rPr lang="en-US" baseline="30000" dirty="0"/>
              <a:t>®</a:t>
            </a:r>
          </a:p>
          <a:p>
            <a:r>
              <a:rPr lang="en-US" dirty="0"/>
              <a:t>New functionality</a:t>
            </a:r>
          </a:p>
          <a:p>
            <a:pPr lvl="1"/>
            <a:r>
              <a:rPr lang="en-US" dirty="0"/>
              <a:t>Python scripts added to SIMCA</a:t>
            </a:r>
            <a:r>
              <a:rPr lang="en-US" baseline="30000" dirty="0"/>
              <a:t>®</a:t>
            </a:r>
            <a:r>
              <a:rPr lang="en-US" dirty="0"/>
              <a:t> project files as pretreatment step will also be utilized by SIMCA</a:t>
            </a:r>
            <a:r>
              <a:rPr lang="en-US" baseline="30000" dirty="0"/>
              <a:t>®</a:t>
            </a:r>
            <a:r>
              <a:rPr lang="en-US" dirty="0"/>
              <a:t>-online</a:t>
            </a:r>
          </a:p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Combine your own mathematics in Python with your multivariate models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First version is not thread safe</a:t>
            </a:r>
          </a:p>
          <a:p>
            <a:pPr lvl="2"/>
            <a:r>
              <a:rPr lang="en-US" dirty="0"/>
              <a:t>Recommended to run only one python script per server</a:t>
            </a:r>
          </a:p>
          <a:p>
            <a:pPr lvl="2"/>
            <a:r>
              <a:rPr lang="en-US" dirty="0"/>
              <a:t>First version does not support external libraries</a:t>
            </a:r>
          </a:p>
        </p:txBody>
      </p:sp>
      <p:pic>
        <p:nvPicPr>
          <p:cNvPr id="1026" name="Picture 2" descr="Image result for python">
            <a:extLst>
              <a:ext uri="{FF2B5EF4-FFF2-40B4-BE49-F238E27FC236}">
                <a16:creationId xmlns:a16="http://schemas.microsoft.com/office/drawing/2014/main" id="{E36919B7-AF2C-4B99-81C2-3E2EBB410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290909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3893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10459A-1784-446C-97BC-C09A9A074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Administrable notifications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A33391-3292-4525-87B5-43781ED56D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SIMCA-online 16 News – Server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56FE7EC-C744-44D8-A494-8B64A6F5D0CD}"/>
              </a:ext>
            </a:extLst>
          </p:cNvPr>
          <p:cNvPicPr>
            <a:picLocks noGrp="1"/>
          </p:cNvPicPr>
          <p:nvPr>
            <p:ph sz="quarter" idx="21"/>
          </p:nvPr>
        </p:nvPicPr>
        <p:blipFill>
          <a:blip r:embed="rId2"/>
          <a:stretch>
            <a:fillRect/>
          </a:stretch>
        </p:blipFill>
        <p:spPr>
          <a:xfrm>
            <a:off x="6744070" y="1735138"/>
            <a:ext cx="4604597" cy="1836737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93307B5-5E43-4A06-B52E-BFE1727ED6A0}"/>
              </a:ext>
            </a:extLst>
          </p:cNvPr>
          <p:cNvPicPr>
            <a:picLocks noGrp="1"/>
          </p:cNvPicPr>
          <p:nvPr>
            <p:ph sz="quarter" idx="23"/>
          </p:nvPr>
        </p:nvPicPr>
        <p:blipFill>
          <a:blip r:embed="rId3"/>
          <a:stretch>
            <a:fillRect/>
          </a:stretch>
        </p:blipFill>
        <p:spPr>
          <a:xfrm>
            <a:off x="8128794" y="3722688"/>
            <a:ext cx="1835150" cy="18351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7BAF9-FCCF-47DD-A4D3-50599DBCB2E2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Applies to</a:t>
            </a:r>
          </a:p>
          <a:p>
            <a:pPr lvl="1"/>
            <a:r>
              <a:rPr lang="en-US" dirty="0"/>
              <a:t>Desktop client</a:t>
            </a:r>
          </a:p>
          <a:p>
            <a:r>
              <a:rPr lang="en-US" dirty="0"/>
              <a:t>New functionality</a:t>
            </a:r>
          </a:p>
          <a:p>
            <a:pPr lvl="1"/>
            <a:r>
              <a:rPr lang="en-US" dirty="0"/>
              <a:t>Active Directory not required</a:t>
            </a:r>
          </a:p>
          <a:p>
            <a:pPr lvl="1"/>
            <a:r>
              <a:rPr lang="en-US" dirty="0"/>
              <a:t>Email addresses can be edited</a:t>
            </a:r>
          </a:p>
          <a:p>
            <a:pPr lvl="1"/>
            <a:r>
              <a:rPr lang="en-US" dirty="0"/>
              <a:t>View logged in user's notification in My notifications</a:t>
            </a:r>
          </a:p>
          <a:p>
            <a:pPr lvl="1"/>
            <a:r>
              <a:rPr lang="en-US" dirty="0"/>
              <a:t>View all notifications in Manage all notifications</a:t>
            </a:r>
          </a:p>
          <a:p>
            <a:pPr lvl="2"/>
            <a:r>
              <a:rPr lang="en-US" dirty="0"/>
              <a:t>Admin tab</a:t>
            </a:r>
          </a:p>
          <a:p>
            <a:pPr lvl="1"/>
            <a:r>
              <a:rPr lang="en-US" dirty="0"/>
              <a:t>Updated and grouped subscription dialog</a:t>
            </a:r>
          </a:p>
          <a:p>
            <a:pPr lvl="1"/>
            <a:r>
              <a:rPr lang="en-US" dirty="0"/>
              <a:t>Requires users to reconfigure notifications for SIMCA</a:t>
            </a:r>
            <a:r>
              <a:rPr lang="en-US" baseline="30000" dirty="0"/>
              <a:t>®</a:t>
            </a:r>
            <a:r>
              <a:rPr lang="en-US" dirty="0"/>
              <a:t>-online 16</a:t>
            </a:r>
          </a:p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Versatile usage of the notification system</a:t>
            </a:r>
          </a:p>
        </p:txBody>
      </p:sp>
    </p:spTree>
    <p:extLst>
      <p:ext uri="{BB962C8B-B14F-4D97-AF65-F5344CB8AC3E}">
        <p14:creationId xmlns:p14="http://schemas.microsoft.com/office/powerpoint/2010/main" val="38502198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FA1CE9-0E57-4C80-B044-D546FA7CF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Panes and filters</a:t>
            </a:r>
            <a:endParaRPr lang="en-US" dirty="0"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D0E1DE-2365-4CE6-B856-A6FFAF9EAA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SIMCA-online 16 News – Desktop client</a:t>
            </a:r>
            <a:endParaRPr lang="sv-SE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998E56-204C-441A-AFC3-8D8806F29136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Project explorer pane</a:t>
            </a:r>
          </a:p>
          <a:p>
            <a:pPr lvl="1"/>
            <a:r>
              <a:rPr lang="en-US" dirty="0"/>
              <a:t>Improved usability</a:t>
            </a:r>
          </a:p>
          <a:p>
            <a:pPr lvl="1"/>
            <a:r>
              <a:rPr lang="en-US" dirty="0"/>
              <a:t>Smart filters</a:t>
            </a:r>
          </a:p>
          <a:p>
            <a:pPr lvl="1"/>
            <a:r>
              <a:rPr lang="en-US" dirty="0"/>
              <a:t>Multi-select</a:t>
            </a:r>
          </a:p>
          <a:p>
            <a:pPr lvl="1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D85BAA2-65D5-41B3-84A7-6CDA9560060E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b="1" dirty="0"/>
              <a:t>Unit overview pane</a:t>
            </a:r>
          </a:p>
          <a:p>
            <a:pPr lvl="1"/>
            <a:r>
              <a:rPr lang="en-US" dirty="0"/>
              <a:t>View and open projects that are currently executing</a:t>
            </a:r>
          </a:p>
          <a:p>
            <a:pPr lvl="1"/>
            <a:r>
              <a:rPr lang="en-US" dirty="0"/>
              <a:t>Smart filters</a:t>
            </a:r>
          </a:p>
          <a:p>
            <a:pPr lvl="1"/>
            <a:r>
              <a:rPr lang="en-US" dirty="0"/>
              <a:t>Unit overview performance</a:t>
            </a:r>
          </a:p>
          <a:p>
            <a:pPr lvl="1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F48E1A-6771-4E49-9EF0-CB7E41D42A1D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US" b="1" dirty="0"/>
              <a:t>Properties pane</a:t>
            </a:r>
          </a:p>
          <a:p>
            <a:pPr lvl="1"/>
            <a:r>
              <a:rPr lang="en-US" dirty="0"/>
              <a:t>Plot properties for active plot moved to pane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B126967-F64E-4EB5-B94B-66C622C83CA6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en-US" b="1" dirty="0"/>
              <a:t>Production overview pane</a:t>
            </a:r>
          </a:p>
          <a:p>
            <a:pPr lvl="1"/>
            <a:r>
              <a:rPr lang="en-US" dirty="0"/>
              <a:t>Global chart interaction</a:t>
            </a:r>
          </a:p>
          <a:p>
            <a:pPr lvl="1"/>
            <a:r>
              <a:rPr lang="en-US" dirty="0"/>
              <a:t>Batch colors</a:t>
            </a:r>
          </a:p>
          <a:p>
            <a:pPr lvl="1"/>
            <a:r>
              <a:rPr lang="en-US" dirty="0"/>
              <a:t>Find batches, retained if selected</a:t>
            </a:r>
          </a:p>
          <a:p>
            <a:pPr lvl="1"/>
            <a:r>
              <a:rPr lang="en-US" dirty="0" err="1"/>
              <a:t>Workset</a:t>
            </a:r>
            <a:r>
              <a:rPr lang="en-US" dirty="0"/>
              <a:t> batches</a:t>
            </a:r>
          </a:p>
          <a:p>
            <a:pPr lvl="1"/>
            <a:r>
              <a:rPr lang="en-US" dirty="0"/>
              <a:t>Color by batch attribute data for classification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35035E-8AF8-4038-AF9B-07ECBDA599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91817" y="2987040"/>
            <a:ext cx="1528284" cy="28514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EC7899-0A02-4893-B2DD-1A7F7BBBF0C4}"/>
              </a:ext>
            </a:extLst>
          </p:cNvPr>
          <p:cNvPicPr/>
          <p:nvPr/>
        </p:nvPicPr>
        <p:blipFill rotWithShape="1">
          <a:blip r:embed="rId3"/>
          <a:srcRect r="21492"/>
          <a:stretch/>
        </p:blipFill>
        <p:spPr>
          <a:xfrm>
            <a:off x="3424004" y="3681621"/>
            <a:ext cx="2314945" cy="21922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9783B3-F4CD-472C-8D65-35B4BB60C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9534" y="2667711"/>
            <a:ext cx="1901332" cy="33190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6EA422-AEF3-456D-B7B6-5BDC031009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5905"/>
          <a:stretch/>
        </p:blipFill>
        <p:spPr>
          <a:xfrm>
            <a:off x="6849339" y="4250708"/>
            <a:ext cx="1049335" cy="169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418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178016-6429-4AEB-A23F-511EAE921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Panes and filters</a:t>
            </a:r>
          </a:p>
        </p:txBody>
      </p:sp>
      <p:pic>
        <p:nvPicPr>
          <p:cNvPr id="11" name="Content Placeholder 8">
            <a:extLst>
              <a:ext uri="{FF2B5EF4-FFF2-40B4-BE49-F238E27FC236}">
                <a16:creationId xmlns:a16="http://schemas.microsoft.com/office/drawing/2014/main" id="{94169A7F-3F36-4A34-A2BE-58FC63CF225C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702101" y="1735138"/>
            <a:ext cx="6784622" cy="381635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623A6D-DCC5-4E08-9924-465CDAC101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SIMCA-online 16 News – Desktop client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372230-42BD-46D3-80C8-AA1CF19D6987}"/>
              </a:ext>
            </a:extLst>
          </p:cNvPr>
          <p:cNvSpPr txBox="1"/>
          <p:nvPr/>
        </p:nvSpPr>
        <p:spPr>
          <a:xfrm>
            <a:off x="1104207" y="4358268"/>
            <a:ext cx="1056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Unit</a:t>
            </a:r>
            <a:br>
              <a:rPr lang="en-US" sz="2000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overview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1AE8D7-6506-4777-9CB1-ABFCD6595F38}"/>
              </a:ext>
            </a:extLst>
          </p:cNvPr>
          <p:cNvSpPr txBox="1"/>
          <p:nvPr/>
        </p:nvSpPr>
        <p:spPr>
          <a:xfrm>
            <a:off x="1166584" y="2600991"/>
            <a:ext cx="976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Project</a:t>
            </a:r>
            <a:br>
              <a:rPr lang="en-US" sz="2000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explorer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6EA72A-C4B0-4C2B-AB9D-95E8F46F3F22}"/>
              </a:ext>
            </a:extLst>
          </p:cNvPr>
          <p:cNvSpPr txBox="1"/>
          <p:nvPr/>
        </p:nvSpPr>
        <p:spPr>
          <a:xfrm>
            <a:off x="10027917" y="2600991"/>
            <a:ext cx="1322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Production </a:t>
            </a:r>
            <a:br>
              <a:rPr lang="en-US" sz="2000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overview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0C6947-2BBB-4821-91F8-5F89732B4840}"/>
              </a:ext>
            </a:extLst>
          </p:cNvPr>
          <p:cNvSpPr txBox="1"/>
          <p:nvPr/>
        </p:nvSpPr>
        <p:spPr>
          <a:xfrm>
            <a:off x="10083362" y="4358268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Properties</a:t>
            </a:r>
          </a:p>
        </p:txBody>
      </p:sp>
    </p:spTree>
    <p:extLst>
      <p:ext uri="{BB962C8B-B14F-4D97-AF65-F5344CB8AC3E}">
        <p14:creationId xmlns:p14="http://schemas.microsoft.com/office/powerpoint/2010/main" val="26083334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0A8144-66DE-4440-B467-E9A4B9A3F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most current data per variable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944375-F2B6-4FC4-997A-054558360C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SIMCA-online 16 News – Desktop client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BC217EC-761E-4435-A58B-0BAE1104A2C4}"/>
              </a:ext>
            </a:extLst>
          </p:cNvPr>
          <p:cNvPicPr>
            <a:picLocks noGrp="1"/>
          </p:cNvPicPr>
          <p:nvPr>
            <p:ph sz="quarter" idx="21"/>
          </p:nvPr>
        </p:nvPicPr>
        <p:blipFill>
          <a:blip r:embed="rId2"/>
          <a:stretch>
            <a:fillRect/>
          </a:stretch>
        </p:blipFill>
        <p:spPr>
          <a:xfrm>
            <a:off x="7906912" y="1735138"/>
            <a:ext cx="2278914" cy="1836737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6F384CE-9F7A-4250-B7D3-EAB0421980AD}"/>
              </a:ext>
            </a:extLst>
          </p:cNvPr>
          <p:cNvPicPr>
            <a:picLocks noGrp="1"/>
          </p:cNvPicPr>
          <p:nvPr>
            <p:ph sz="quarter" idx="23"/>
          </p:nvPr>
        </p:nvPicPr>
        <p:blipFill>
          <a:blip r:embed="rId3"/>
          <a:stretch>
            <a:fillRect/>
          </a:stretch>
        </p:blipFill>
        <p:spPr>
          <a:xfrm>
            <a:off x="7907896" y="3722688"/>
            <a:ext cx="2276945" cy="183515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E0B012-5106-4F00-83A4-171006C23CA0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/>
              <a:t>Applies to</a:t>
            </a:r>
          </a:p>
          <a:p>
            <a:pPr lvl="1"/>
            <a:r>
              <a:rPr lang="en-US" dirty="0"/>
              <a:t>Project configuration</a:t>
            </a:r>
          </a:p>
          <a:p>
            <a:r>
              <a:rPr lang="en-US" dirty="0"/>
              <a:t>New functionality </a:t>
            </a:r>
          </a:p>
          <a:p>
            <a:pPr lvl="1"/>
            <a:r>
              <a:rPr lang="en-US" dirty="0"/>
              <a:t>Peek data for any data source tag</a:t>
            </a:r>
          </a:p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When specifying execution conditions</a:t>
            </a:r>
          </a:p>
          <a:p>
            <a:pPr lvl="1"/>
            <a:r>
              <a:rPr lang="en-US" dirty="0"/>
              <a:t>When specifying batch identifier tags</a:t>
            </a:r>
          </a:p>
          <a:p>
            <a:pPr lvl="1"/>
            <a:r>
              <a:rPr lang="en-US" dirty="0"/>
              <a:t>When connecting the right tags to model variables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624230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52DE32B-9FBE-4470-B474-407E479891B7}"/>
              </a:ext>
            </a:extLst>
          </p:cNvPr>
          <p:cNvSpPr/>
          <p:nvPr/>
        </p:nvSpPr>
        <p:spPr>
          <a:xfrm>
            <a:off x="11466985" y="4234980"/>
            <a:ext cx="269965" cy="313509"/>
          </a:xfrm>
          <a:prstGeom prst="rect">
            <a:avLst/>
          </a:prstGeom>
          <a:solidFill>
            <a:srgbClr val="FBE3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EF714E-0359-4124-AD0F-60132546B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Clamping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65E03-8942-4E2B-ABD3-F7158B0E44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SIMCA-online 16 News – Clients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CE31A1-139A-4211-B1C5-7729F22709E1}"/>
              </a:ext>
            </a:extLst>
          </p:cNvPr>
          <p:cNvPicPr>
            <a:picLocks noGrp="1"/>
          </p:cNvPicPr>
          <p:nvPr>
            <p:ph sz="quarter" idx="21"/>
          </p:nvPr>
        </p:nvPicPr>
        <p:blipFill>
          <a:blip r:embed="rId2"/>
          <a:stretch>
            <a:fillRect/>
          </a:stretch>
        </p:blipFill>
        <p:spPr>
          <a:xfrm>
            <a:off x="6202363" y="1801246"/>
            <a:ext cx="5688012" cy="1704520"/>
          </a:xfrm>
          <a:prstGeom prst="rect">
            <a:avLst/>
          </a:prstGeo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DAC87019-B3CA-4694-9B25-66B2E45F83A8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02363" y="3811438"/>
            <a:ext cx="5688012" cy="1657649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DCF0B1-2A8B-4BBF-AADE-92FD5896FB48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/>
              <a:t>Applies to</a:t>
            </a:r>
          </a:p>
          <a:p>
            <a:pPr lvl="1"/>
            <a:r>
              <a:rPr lang="en-US" dirty="0"/>
              <a:t>All charts</a:t>
            </a:r>
          </a:p>
          <a:p>
            <a:pPr lvl="1"/>
            <a:r>
              <a:rPr lang="en-US" dirty="0"/>
              <a:t>Both clients</a:t>
            </a:r>
          </a:p>
          <a:p>
            <a:r>
              <a:rPr lang="en-US" dirty="0"/>
              <a:t>New functionality</a:t>
            </a:r>
          </a:p>
          <a:p>
            <a:pPr lvl="1"/>
            <a:r>
              <a:rPr lang="en-US" dirty="0"/>
              <a:t>Normalize the Y axis in the charts by forcing the range to be normal</a:t>
            </a:r>
          </a:p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Spikes in the data will no longer resize the y-axis thus hiding the normal varying data</a:t>
            </a:r>
          </a:p>
        </p:txBody>
      </p:sp>
    </p:spTree>
    <p:extLst>
      <p:ext uri="{BB962C8B-B14F-4D97-AF65-F5344CB8AC3E}">
        <p14:creationId xmlns:p14="http://schemas.microsoft.com/office/powerpoint/2010/main" val="1049237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4C83A-F104-049E-15D4-F543A302A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26BE1DBC-A366-1323-78AB-0F2CE79E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494400"/>
            <a:ext cx="412377" cy="153888"/>
          </a:xfrm>
        </p:spPr>
        <p:txBody>
          <a:bodyPr/>
          <a:lstStyle/>
          <a:p>
            <a:fld id="{0C8761C7-EE27-4485-904A-AF787EF92FBE}" type="slidenum">
              <a:rPr lang="en-US" noProof="0" smtClean="0"/>
              <a:pPr/>
              <a:t>6</a:t>
            </a:fld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4C94D-B0EB-7A2F-DF27-B9CE4204CC8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00038" y="1736725"/>
            <a:ext cx="5760000" cy="3816350"/>
          </a:xfrm>
          <a:solidFill>
            <a:schemeClr val="bg2"/>
          </a:solidFill>
        </p:spPr>
        <p:txBody>
          <a:bodyPr lIns="90000" tIns="36000" rIns="90000" bIns="36000">
            <a:normAutofit/>
          </a:bodyPr>
          <a:lstStyle/>
          <a:p>
            <a:pPr marL="0" indent="0">
              <a:buNone/>
            </a:pPr>
            <a:r>
              <a:rPr lang="en-US" b="1" dirty="0"/>
              <a:t>Benefits</a:t>
            </a:r>
          </a:p>
          <a:p>
            <a:r>
              <a:rPr lang="en-US" sz="1400" dirty="0"/>
              <a:t>Compare current and recent to additional batches in clients</a:t>
            </a:r>
          </a:p>
          <a:p>
            <a:r>
              <a:rPr lang="en-US" sz="1400" dirty="0"/>
              <a:t>Display name of new reference batches customer specified*</a:t>
            </a:r>
          </a:p>
          <a:p>
            <a:r>
              <a:rPr lang="en-US" sz="1400" dirty="0"/>
              <a:t>Configuration settings enable same reference batches for all users</a:t>
            </a:r>
          </a:p>
          <a:p>
            <a:pPr marL="0" indent="0">
              <a:buNone/>
            </a:pPr>
            <a:r>
              <a:rPr lang="en-US" b="1" dirty="0"/>
              <a:t>Applies to</a:t>
            </a:r>
          </a:p>
          <a:p>
            <a:r>
              <a:rPr lang="en-US" sz="1400" dirty="0"/>
              <a:t>Server | desktop client | web client</a:t>
            </a:r>
          </a:p>
          <a:p>
            <a:pPr marL="0" indent="0">
              <a:buNone/>
            </a:pPr>
            <a:r>
              <a:rPr lang="en-US" b="1" dirty="0"/>
              <a:t>Changes</a:t>
            </a:r>
          </a:p>
          <a:p>
            <a:r>
              <a:rPr lang="en-US" sz="1400" dirty="0"/>
              <a:t>SIMCA® project </a:t>
            </a:r>
            <a:r>
              <a:rPr lang="en-US" sz="1400" dirty="0" err="1"/>
              <a:t>predictionset</a:t>
            </a:r>
            <a:r>
              <a:rPr lang="en-US" sz="1400" dirty="0"/>
              <a:t> batches exposed in configuration for optional selection</a:t>
            </a:r>
          </a:p>
          <a:p>
            <a:r>
              <a:rPr lang="en-US" sz="1400" dirty="0" err="1"/>
              <a:t>Workset</a:t>
            </a:r>
            <a:r>
              <a:rPr lang="en-US" sz="1400" dirty="0"/>
              <a:t> and </a:t>
            </a:r>
            <a:r>
              <a:rPr lang="en-US" sz="1400" dirty="0" err="1"/>
              <a:t>predictionset</a:t>
            </a:r>
            <a:r>
              <a:rPr lang="en-US" sz="1400" dirty="0"/>
              <a:t> batches added to </a:t>
            </a:r>
            <a:r>
              <a:rPr lang="en-US" sz="1400" dirty="0" err="1"/>
              <a:t>WebAPI</a:t>
            </a:r>
            <a:endParaRPr lang="en-US" sz="1400" dirty="0"/>
          </a:p>
          <a:p>
            <a:r>
              <a:rPr lang="en-US" sz="1400" dirty="0"/>
              <a:t>Single location “REFERENCE Edit…” for batches to compare to active or recent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DDA711-BE39-9E5C-151B-948AC2C33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584994"/>
            <a:ext cx="11592302" cy="712694"/>
          </a:xfrm>
        </p:spPr>
        <p:txBody>
          <a:bodyPr anchor="t">
            <a:normAutofit/>
          </a:bodyPr>
          <a:lstStyle/>
          <a:p>
            <a:r>
              <a:rPr lang="en-US" dirty="0"/>
              <a:t>Reference Batch Visualization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729BE5-2A20-1B91-5D0E-993B4792E2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8800" y="234000"/>
            <a:ext cx="2797200" cy="184666"/>
          </a:xfrm>
        </p:spPr>
        <p:txBody>
          <a:bodyPr/>
          <a:lstStyle/>
          <a:p>
            <a:r>
              <a:rPr lang="en-US" dirty="0"/>
              <a:t>SIMCA®-online News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D9DA0D2-AAE3-F209-C282-E07AB20B21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8800" y="5562000"/>
            <a:ext cx="11592000" cy="190240"/>
          </a:xfrm>
        </p:spPr>
        <p:txBody>
          <a:bodyPr/>
          <a:lstStyle/>
          <a:p>
            <a:r>
              <a:rPr lang="en-US" dirty="0"/>
              <a:t>*Name of </a:t>
            </a:r>
            <a:r>
              <a:rPr lang="en-US" dirty="0" err="1"/>
              <a:t>predictionset</a:t>
            </a:r>
            <a:r>
              <a:rPr lang="en-US" dirty="0"/>
              <a:t> defined in SIMCA®</a:t>
            </a:r>
          </a:p>
        </p:txBody>
      </p:sp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DB79C74C-437E-B4C5-8165-A41A9217B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925" y="2106350"/>
            <a:ext cx="5759450" cy="307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804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AC5D50-B54F-4846-ACFD-8E4F1787EC7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9751" y="1724025"/>
            <a:ext cx="3813234" cy="4275138"/>
          </a:xfrm>
        </p:spPr>
        <p:txBody>
          <a:bodyPr>
            <a:normAutofit/>
          </a:bodyPr>
          <a:lstStyle/>
          <a:p>
            <a:r>
              <a:rPr lang="en-US" dirty="0"/>
              <a:t>Helps engineers with daily tasks</a:t>
            </a:r>
          </a:p>
          <a:p>
            <a:pPr lvl="1"/>
            <a:r>
              <a:rPr lang="en-US" dirty="0"/>
              <a:t>Comparison between batches</a:t>
            </a:r>
          </a:p>
          <a:p>
            <a:pPr lvl="2"/>
            <a:r>
              <a:rPr lang="en-US" dirty="0"/>
              <a:t>Multiple Y-axes</a:t>
            </a:r>
          </a:p>
          <a:p>
            <a:pPr lvl="2"/>
            <a:r>
              <a:rPr lang="en-US" dirty="0"/>
              <a:t>Search server for historical batches</a:t>
            </a:r>
          </a:p>
          <a:p>
            <a:pPr lvl="2"/>
            <a:r>
              <a:rPr lang="en-US" dirty="0"/>
              <a:t>Multiple data vectors</a:t>
            </a:r>
          </a:p>
          <a:p>
            <a:pPr lvl="2"/>
            <a:r>
              <a:rPr lang="en-US" dirty="0"/>
              <a:t>Easy add/remove vectors and batches</a:t>
            </a:r>
          </a:p>
          <a:p>
            <a:pPr lvl="1"/>
            <a:r>
              <a:rPr lang="en-US" dirty="0"/>
              <a:t>Batch level charts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A94254-F574-4AC2-B1AD-5D7274DDF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batches and production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1D5AA-0760-453C-BC3B-507CEEAD53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SIMCA-online 16 News – Web client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C88A5D-1088-42E7-87AA-319BBD1C276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73844" y="3031641"/>
            <a:ext cx="2867547" cy="32338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853762-D750-456F-949F-82EFBC1E253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408927" y="3687612"/>
            <a:ext cx="2635624" cy="2724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A888D5-45E2-41DD-A0AA-8EB8B8113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380" y="1697038"/>
            <a:ext cx="2706045" cy="22771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93ADC6-90EF-4086-B8E0-3C039DBCC8F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9242" y="1260574"/>
            <a:ext cx="3058602" cy="271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687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A94254-F574-4AC2-B1AD-5D7274DDF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Responsive layout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D859E6-6099-49A5-96CD-71D4A036F8EE}"/>
              </a:ext>
            </a:extLst>
          </p:cNvPr>
          <p:cNvPicPr>
            <a:picLocks noGrp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2849838" y="1735138"/>
            <a:ext cx="6489148" cy="381635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1D5AA-0760-453C-BC3B-507CEEAD53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/>
              <a:t>SIMCA-online 16 News – Web client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AD1D7E-A41E-4521-8BD7-A21E6FBC455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72985" y="2431134"/>
            <a:ext cx="1854527" cy="33058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FDCD06-8C42-4EC0-A8FE-13100C042854}"/>
              </a:ext>
            </a:extLst>
          </p:cNvPr>
          <p:cNvSpPr txBox="1"/>
          <p:nvPr/>
        </p:nvSpPr>
        <p:spPr>
          <a:xfrm>
            <a:off x="474000" y="1672323"/>
            <a:ext cx="2747868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000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View adopts to screen size</a:t>
            </a:r>
          </a:p>
        </p:txBody>
      </p:sp>
    </p:spTree>
    <p:extLst>
      <p:ext uri="{BB962C8B-B14F-4D97-AF65-F5344CB8AC3E}">
        <p14:creationId xmlns:p14="http://schemas.microsoft.com/office/powerpoint/2010/main" val="3909530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E9BC8C1-3E63-45C5-883D-D6BFA3CC0BD7}"/>
              </a:ext>
            </a:extLst>
          </p:cNvPr>
          <p:cNvPicPr>
            <a:picLocks noGrp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7798982" y="1735138"/>
            <a:ext cx="2531285" cy="381635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AC5D50-B54F-4846-ACFD-8E4F1787EC7B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Applies to</a:t>
            </a:r>
          </a:p>
          <a:p>
            <a:pPr lvl="1"/>
            <a:r>
              <a:rPr lang="en-US" dirty="0"/>
              <a:t>Web client batch production</a:t>
            </a:r>
          </a:p>
          <a:p>
            <a:r>
              <a:rPr lang="en-US" dirty="0"/>
              <a:t>New functionality</a:t>
            </a:r>
          </a:p>
          <a:p>
            <a:pPr lvl="1"/>
            <a:r>
              <a:rPr lang="en-US" dirty="0"/>
              <a:t>Overview summary for production, units and alarms</a:t>
            </a:r>
          </a:p>
          <a:p>
            <a:pPr lvl="1"/>
            <a:r>
              <a:rPr lang="en-US" dirty="0"/>
              <a:t>Batch timeline which shows alarms and production time</a:t>
            </a:r>
          </a:p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Starting point for engineers to know where to start investigate and optimize the process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A94254-F574-4AC2-B1AD-5D7274DDF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overview and Batch timeline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1D5AA-0760-453C-BC3B-507CEEAD53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SIMCA-online 16 News – Web client</a:t>
            </a:r>
          </a:p>
        </p:txBody>
      </p:sp>
    </p:spTree>
    <p:extLst>
      <p:ext uri="{BB962C8B-B14F-4D97-AF65-F5344CB8AC3E}">
        <p14:creationId xmlns:p14="http://schemas.microsoft.com/office/powerpoint/2010/main" val="20630519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2F9FEB-E6D9-4B12-AB1F-AC3EA6D5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minor news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B12667-E753-4B06-920F-BF3B608F1D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SIMCA-online 16 News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0D8A41-5219-49EF-91BD-BD9526F93575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Server</a:t>
            </a:r>
          </a:p>
          <a:p>
            <a:pPr lvl="1"/>
            <a:r>
              <a:rPr lang="en-US" dirty="0"/>
              <a:t>Audit trail audits workspace changes</a:t>
            </a:r>
          </a:p>
          <a:p>
            <a:pPr lvl="1"/>
            <a:r>
              <a:rPr lang="en-US" dirty="0"/>
              <a:t>New </a:t>
            </a:r>
            <a:r>
              <a:rPr lang="en-US" dirty="0" err="1"/>
              <a:t>BioPharma</a:t>
            </a:r>
            <a:r>
              <a:rPr lang="en-US" dirty="0"/>
              <a:t> demo project</a:t>
            </a:r>
          </a:p>
          <a:p>
            <a:pPr lvl="1"/>
            <a:r>
              <a:rPr lang="en-US" dirty="0"/>
              <a:t>Batch conditions are now optionally read more frequently</a:t>
            </a:r>
          </a:p>
          <a:p>
            <a:pPr lvl="1"/>
            <a:r>
              <a:rPr lang="en-US" dirty="0"/>
              <a:t>Performance improvement by reducing the data source communication, and retrieving larger pieces of data when possible</a:t>
            </a:r>
          </a:p>
          <a:p>
            <a:pPr lvl="1"/>
            <a:r>
              <a:rPr lang="en-US" dirty="0"/>
              <a:t>Project configuration is automatically checked for validity</a:t>
            </a:r>
          </a:p>
          <a:p>
            <a:pPr lvl="1"/>
            <a:r>
              <a:rPr lang="en-US" dirty="0"/>
              <a:t>Bug fix: Dynamic lags sometimes gave missing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CF07E-DA9D-43F9-9DAF-04486D2490E0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/>
              <a:t>Desktop client</a:t>
            </a:r>
          </a:p>
          <a:p>
            <a:pPr lvl="1"/>
            <a:r>
              <a:rPr lang="en-US" dirty="0"/>
              <a:t>Modern tab control</a:t>
            </a:r>
          </a:p>
          <a:p>
            <a:pPr lvl="2"/>
            <a:r>
              <a:rPr lang="en-US" dirty="0"/>
              <a:t>Additions; Icons, short text, single row, one tab/plot</a:t>
            </a:r>
          </a:p>
          <a:p>
            <a:pPr lvl="2"/>
            <a:r>
              <a:rPr lang="en-US" dirty="0"/>
              <a:t>Removals; server tab for extracted lists and audit trails, alarm state colors</a:t>
            </a:r>
          </a:p>
          <a:p>
            <a:pPr lvl="1"/>
            <a:r>
              <a:rPr lang="en-US" dirty="0"/>
              <a:t>Project explorer</a:t>
            </a:r>
          </a:p>
          <a:p>
            <a:pPr lvl="2"/>
            <a:r>
              <a:rPr lang="en-US" dirty="0"/>
              <a:t>Simplified toolbar</a:t>
            </a:r>
          </a:p>
          <a:p>
            <a:pPr lvl="2"/>
            <a:r>
              <a:rPr lang="en-US" dirty="0"/>
              <a:t>Open configurations/Server</a:t>
            </a:r>
          </a:p>
          <a:p>
            <a:pPr lvl="3"/>
            <a:r>
              <a:rPr lang="en-US" dirty="0"/>
              <a:t>Alphabetical order</a:t>
            </a:r>
          </a:p>
          <a:p>
            <a:pPr lvl="3"/>
            <a:r>
              <a:rPr lang="en-US" dirty="0"/>
              <a:t>Bold configuration means it is active</a:t>
            </a:r>
          </a:p>
          <a:p>
            <a:pPr lvl="2"/>
            <a:r>
              <a:rPr lang="en-US" dirty="0"/>
              <a:t>Double click opens the config</a:t>
            </a:r>
          </a:p>
          <a:p>
            <a:pPr lvl="3"/>
            <a:r>
              <a:rPr lang="en-US" dirty="0"/>
              <a:t>To update configuration – Right click</a:t>
            </a:r>
          </a:p>
          <a:p>
            <a:pPr lvl="2"/>
            <a:r>
              <a:rPr lang="en-US" dirty="0"/>
              <a:t>Right click to get context menu</a:t>
            </a:r>
          </a:p>
          <a:p>
            <a:pPr lvl="3"/>
            <a:r>
              <a:rPr lang="en-US" dirty="0"/>
              <a:t>Multiselect enabled</a:t>
            </a:r>
          </a:p>
          <a:p>
            <a:pPr lvl="3"/>
            <a:r>
              <a:rPr lang="en-US" dirty="0"/>
              <a:t>New properties item</a:t>
            </a:r>
          </a:p>
          <a:p>
            <a:pPr lvl="1"/>
            <a:r>
              <a:rPr lang="en-US" dirty="0"/>
              <a:t>Home tab</a:t>
            </a:r>
          </a:p>
          <a:p>
            <a:pPr lvl="2"/>
            <a:r>
              <a:rPr lang="en-US" dirty="0"/>
              <a:t>Shortcuts to panes</a:t>
            </a:r>
          </a:p>
          <a:p>
            <a:pPr lvl="2"/>
            <a:r>
              <a:rPr lang="en-US" dirty="0"/>
              <a:t>Removed properties from batch mode</a:t>
            </a:r>
          </a:p>
          <a:p>
            <a:pPr lvl="1"/>
            <a:r>
              <a:rPr lang="en-US" dirty="0"/>
              <a:t>Configuration</a:t>
            </a:r>
          </a:p>
          <a:p>
            <a:pPr lvl="2"/>
            <a:r>
              <a:rPr lang="en-US" dirty="0"/>
              <a:t>Time ranges moved and redesigned</a:t>
            </a:r>
          </a:p>
          <a:p>
            <a:pPr lvl="1"/>
            <a:r>
              <a:rPr lang="en-US" dirty="0"/>
              <a:t>Smaller default plot symbols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F6AA34-046F-4133-AFD8-6CE7923F143C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700" dirty="0"/>
              <a:t>Web client</a:t>
            </a:r>
          </a:p>
          <a:p>
            <a:pPr lvl="1"/>
            <a:r>
              <a:rPr lang="en-US" sz="1700" dirty="0"/>
              <a:t>Progress bar when loading data</a:t>
            </a:r>
          </a:p>
          <a:p>
            <a:pPr lvl="1"/>
            <a:r>
              <a:rPr lang="en-US" sz="1700" dirty="0"/>
              <a:t>New toolbar</a:t>
            </a:r>
          </a:p>
          <a:p>
            <a:pPr lvl="1"/>
            <a:r>
              <a:rPr lang="en-US" sz="1700" dirty="0"/>
              <a:t>System overview is the new home/start page after log-in</a:t>
            </a:r>
          </a:p>
          <a:p>
            <a:pPr lvl="1"/>
            <a:r>
              <a:rPr lang="en-US" sz="1700" dirty="0"/>
              <a:t>Plot improvements</a:t>
            </a:r>
          </a:p>
          <a:p>
            <a:pPr lvl="2"/>
            <a:r>
              <a:rPr lang="en-US" sz="1500" dirty="0"/>
              <a:t>Batch selection list to quickly find what to plot</a:t>
            </a:r>
          </a:p>
          <a:p>
            <a:pPr lvl="2"/>
            <a:r>
              <a:rPr lang="en-US" sz="1500" dirty="0"/>
              <a:t>Go from evolution to batch details in one click</a:t>
            </a:r>
          </a:p>
          <a:p>
            <a:pPr lvl="2"/>
            <a:r>
              <a:rPr lang="en-US" sz="1500" dirty="0"/>
              <a:t>Change trend vectors with chips</a:t>
            </a:r>
          </a:p>
          <a:p>
            <a:pPr lvl="1"/>
            <a:r>
              <a:rPr lang="en-US" sz="1700" dirty="0"/>
              <a:t>All batches are kept per session</a:t>
            </a:r>
          </a:p>
          <a:p>
            <a:pPr lvl="1"/>
            <a:r>
              <a:rPr lang="en-US" sz="1800" dirty="0"/>
              <a:t>Responsive layout</a:t>
            </a:r>
            <a:endParaRPr lang="en-US" sz="1700" dirty="0"/>
          </a:p>
          <a:p>
            <a:pPr lvl="1"/>
            <a:r>
              <a:rPr lang="en-US" sz="1700" dirty="0"/>
              <a:t>Bug fix: New data (“ticks”) reset zoom, and hidden limits</a:t>
            </a:r>
          </a:p>
        </p:txBody>
      </p:sp>
    </p:spTree>
    <p:extLst>
      <p:ext uri="{BB962C8B-B14F-4D97-AF65-F5344CB8AC3E}">
        <p14:creationId xmlns:p14="http://schemas.microsoft.com/office/powerpoint/2010/main" val="29106009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4BA551-0CE9-2918-7FFF-51B531FBA6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8761C7-EE27-4485-904A-AF787EF92FBE}" type="slidenum">
              <a:rPr lang="en-US" noProof="0" smtClean="0"/>
              <a:pPr/>
              <a:t>64</a:t>
            </a:fld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87B931-D12D-7D98-E3D7-5AD4C12808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SIMCA®-online Older</a:t>
            </a:r>
          </a:p>
        </p:txBody>
      </p:sp>
    </p:spTree>
    <p:extLst>
      <p:ext uri="{BB962C8B-B14F-4D97-AF65-F5344CB8AC3E}">
        <p14:creationId xmlns:p14="http://schemas.microsoft.com/office/powerpoint/2010/main" val="206694413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SIMCA</a:t>
            </a:r>
            <a:r>
              <a:rPr lang="en-US" baseline="30000" dirty="0"/>
              <a:t>®</a:t>
            </a:r>
            <a:r>
              <a:rPr lang="en-US" dirty="0"/>
              <a:t>-online 15.1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3C34E1-F8C2-4BD5-B889-024081854A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2018-09-12</a:t>
            </a:r>
          </a:p>
        </p:txBody>
      </p:sp>
      <p:pic>
        <p:nvPicPr>
          <p:cNvPr id="19" name="Content Placeholder 9">
            <a:extLst>
              <a:ext uri="{FF2B5EF4-FFF2-40B4-BE49-F238E27FC236}">
                <a16:creationId xmlns:a16="http://schemas.microsoft.com/office/drawing/2014/main" id="{233C5177-408B-426C-AE6F-5FF36DFC0955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147" y="1529065"/>
            <a:ext cx="1496363" cy="1512989"/>
          </a:xfrm>
        </p:spPr>
      </p:pic>
      <p:pic>
        <p:nvPicPr>
          <p:cNvPr id="18" name="Content Placeholder 10">
            <a:extLst>
              <a:ext uri="{FF2B5EF4-FFF2-40B4-BE49-F238E27FC236}">
                <a16:creationId xmlns:a16="http://schemas.microsoft.com/office/drawing/2014/main" id="{8934E60A-2D0D-46B1-9DAE-413EF69A3786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116" y="1962037"/>
            <a:ext cx="2265327" cy="1512989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BC7323-DBEC-41B5-AF7B-562552317415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r>
              <a:rPr lang="en-US" dirty="0"/>
              <a:t>Web client support of continuous process’</a:t>
            </a:r>
          </a:p>
          <a:p>
            <a:r>
              <a:rPr lang="en-US" dirty="0"/>
              <a:t>Restarted monitoring resumes execution from where it left off</a:t>
            </a:r>
          </a:p>
          <a:p>
            <a:r>
              <a:rPr lang="en-US" dirty="0"/>
              <a:t>Completed batch persists its information if shut down as default</a:t>
            </a:r>
          </a:p>
          <a:p>
            <a:r>
              <a:rPr lang="en-US" dirty="0"/>
              <a:t>Warning and Critical alarms are now treated individually</a:t>
            </a:r>
          </a:p>
          <a:p>
            <a:r>
              <a:rPr lang="en-US" dirty="0"/>
              <a:t>Rolling view loops over running configurations</a:t>
            </a:r>
          </a:p>
          <a:p>
            <a:r>
              <a:rPr lang="en-US" dirty="0"/>
              <a:t>Temporary loss of connection for batch processes sustains execution until connection is returned</a:t>
            </a:r>
          </a:p>
          <a:p>
            <a:r>
              <a:rPr lang="en-US" dirty="0"/>
              <a:t>Dynamic lags supported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616" y="3704491"/>
            <a:ext cx="3293038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7" name="Content Placeholder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38" y="3837657"/>
            <a:ext cx="2872518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894" y="3915874"/>
            <a:ext cx="2798764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496" y="4007413"/>
            <a:ext cx="2736626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2704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Operators web client</a:t>
            </a:r>
          </a:p>
          <a:p>
            <a:pPr lvl="1"/>
            <a:r>
              <a:rPr lang="en-US" dirty="0"/>
              <a:t>Connect to the server from a web client and visualize typical batch evolution data</a:t>
            </a:r>
          </a:p>
          <a:p>
            <a:r>
              <a:rPr lang="en-US" dirty="0"/>
              <a:t>Phase iterations</a:t>
            </a:r>
          </a:p>
          <a:p>
            <a:pPr lvl="1"/>
            <a:r>
              <a:rPr lang="en-US" dirty="0"/>
              <a:t>Support phase iterations</a:t>
            </a:r>
          </a:p>
          <a:p>
            <a:r>
              <a:rPr lang="en-US" dirty="0"/>
              <a:t>Soft reset of alarms</a:t>
            </a:r>
          </a:p>
          <a:p>
            <a:pPr lvl="1"/>
            <a:r>
              <a:rPr lang="en-US" dirty="0"/>
              <a:t>Batch condition target value alarms</a:t>
            </a:r>
          </a:p>
          <a:p>
            <a:pPr lvl="1"/>
            <a:r>
              <a:rPr lang="en-US" dirty="0"/>
              <a:t>Continuous process alarms now retriggers after system are back in control</a:t>
            </a:r>
          </a:p>
          <a:p>
            <a:r>
              <a:rPr lang="en-US" dirty="0"/>
              <a:t>General</a:t>
            </a:r>
          </a:p>
          <a:p>
            <a:pPr lvl="1"/>
            <a:r>
              <a:rPr lang="en-US" dirty="0"/>
              <a:t>Batch attributes (secondary IDs) available for color/size by</a:t>
            </a:r>
          </a:p>
          <a:p>
            <a:pPr lvl="1"/>
            <a:r>
              <a:rPr lang="en-US" dirty="0"/>
              <a:t>Batch node advanced filters</a:t>
            </a:r>
          </a:p>
          <a:p>
            <a:pPr lvl="1"/>
            <a:r>
              <a:rPr lang="en-US" dirty="0"/>
              <a:t>High DPI compatible</a:t>
            </a:r>
          </a:p>
          <a:p>
            <a:pPr lvl="1"/>
            <a:r>
              <a:rPr lang="en-US" dirty="0"/>
              <a:t>Create workspace role permission added</a:t>
            </a:r>
          </a:p>
          <a:p>
            <a:pPr lvl="1"/>
            <a:r>
              <a:rPr lang="en-US" dirty="0"/>
              <a:t>Prediction of </a:t>
            </a:r>
            <a:r>
              <a:rPr lang="en-US" dirty="0" err="1"/>
              <a:t>workset</a:t>
            </a:r>
            <a:r>
              <a:rPr lang="en-US" dirty="0"/>
              <a:t> batches allowed</a:t>
            </a:r>
          </a:p>
          <a:p>
            <a:pPr lvl="1"/>
            <a:r>
              <a:rPr lang="en-US" dirty="0"/>
              <a:t>Production overview filter box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Automatic model creation</a:t>
            </a:r>
          </a:p>
          <a:p>
            <a:pPr lvl="1"/>
            <a:r>
              <a:rPr lang="en-US" dirty="0"/>
              <a:t>Guide to create new batch models in SIMCA®-online</a:t>
            </a:r>
          </a:p>
          <a:p>
            <a:pPr lvl="1"/>
            <a:r>
              <a:rPr lang="en-US" dirty="0"/>
              <a:t>Guide to create new continuous models in SIMCA®-online</a:t>
            </a:r>
          </a:p>
          <a:p>
            <a:r>
              <a:rPr lang="en-US" dirty="0"/>
              <a:t>Batch context generator</a:t>
            </a:r>
          </a:p>
          <a:p>
            <a:pPr lvl="1"/>
            <a:r>
              <a:rPr lang="en-US" dirty="0"/>
              <a:t>Automatically create data driven batch contexts</a:t>
            </a:r>
          </a:p>
          <a:p>
            <a:pPr lvl="1"/>
            <a:r>
              <a:rPr lang="en-US" dirty="0"/>
              <a:t>Inspect batch contexts in configuration</a:t>
            </a:r>
          </a:p>
          <a:p>
            <a:r>
              <a:rPr lang="en-US" dirty="0"/>
              <a:t>Data exploration</a:t>
            </a:r>
          </a:p>
          <a:p>
            <a:pPr lvl="1"/>
            <a:r>
              <a:rPr lang="en-US" dirty="0"/>
              <a:t>Color/size by for all charts</a:t>
            </a:r>
          </a:p>
          <a:p>
            <a:pPr lvl="1"/>
            <a:r>
              <a:rPr lang="en-US" dirty="0"/>
              <a:t>Multiple Y axes</a:t>
            </a:r>
          </a:p>
          <a:p>
            <a:pPr lvl="1"/>
            <a:r>
              <a:rPr lang="en-US" dirty="0"/>
              <a:t>Guide to select tags to start monitor in SIMCA®-online</a:t>
            </a:r>
          </a:p>
          <a:p>
            <a:r>
              <a:rPr lang="en-US" dirty="0"/>
              <a:t>Notification system</a:t>
            </a:r>
          </a:p>
          <a:p>
            <a:pPr lvl="1"/>
            <a:r>
              <a:rPr lang="en-US" dirty="0"/>
              <a:t>Email alarms subscription</a:t>
            </a:r>
          </a:p>
          <a:p>
            <a:pPr lvl="1"/>
            <a:r>
              <a:rPr lang="en-US" dirty="0"/>
              <a:t>Windows event log notification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SIMCA</a:t>
            </a:r>
            <a:r>
              <a:rPr lang="en-US" baseline="30000" dirty="0"/>
              <a:t>®</a:t>
            </a:r>
            <a:r>
              <a:rPr lang="en-US" dirty="0"/>
              <a:t>-online 15.0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352A983-8CB0-4FC0-889D-18E8701672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2017-11-21</a:t>
            </a:r>
          </a:p>
        </p:txBody>
      </p:sp>
    </p:spTree>
    <p:extLst>
      <p:ext uri="{BB962C8B-B14F-4D97-AF65-F5344CB8AC3E}">
        <p14:creationId xmlns:p14="http://schemas.microsoft.com/office/powerpoint/2010/main" val="17273018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SIMCA</a:t>
            </a:r>
            <a:r>
              <a:rPr lang="en-US" baseline="30000" dirty="0"/>
              <a:t>®</a:t>
            </a:r>
            <a:r>
              <a:rPr lang="en-US" dirty="0"/>
              <a:t>-online 14.0</a:t>
            </a:r>
            <a:endParaRPr lang="en-US" sz="135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/>
              <a:t>Active Directory integration and Single Sign-on</a:t>
            </a:r>
          </a:p>
          <a:p>
            <a:r>
              <a:rPr lang="en-US" dirty="0"/>
              <a:t>Control advisor for continuous and multi phase projects</a:t>
            </a:r>
          </a:p>
          <a:p>
            <a:r>
              <a:rPr lang="en-US" dirty="0"/>
              <a:t>Update project workflow</a:t>
            </a:r>
          </a:p>
          <a:p>
            <a:r>
              <a:rPr lang="en-US" dirty="0"/>
              <a:t>Web API connectivity</a:t>
            </a:r>
          </a:p>
          <a:p>
            <a:r>
              <a:rPr lang="en-US" dirty="0"/>
              <a:t>OPLS models for Batch Evolution Plots</a:t>
            </a:r>
          </a:p>
          <a:p>
            <a:r>
              <a:rPr lang="en-US" dirty="0"/>
              <a:t>Last views are stored in local workspace</a:t>
            </a:r>
          </a:p>
          <a:p>
            <a:r>
              <a:rPr lang="en-US" dirty="0"/>
              <a:t>Unit overview</a:t>
            </a:r>
          </a:p>
          <a:p>
            <a:r>
              <a:rPr lang="en-US" dirty="0"/>
              <a:t>Color by and size by for continuous processes</a:t>
            </a:r>
          </a:p>
          <a:p>
            <a:r>
              <a:rPr lang="en-US" dirty="0"/>
              <a:t>Share screenshots or workspaces through mail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69F2FF-0659-424A-8A86-065FF72C38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2015-12-10</a:t>
            </a:r>
          </a:p>
        </p:txBody>
      </p:sp>
    </p:spTree>
    <p:extLst>
      <p:ext uri="{BB962C8B-B14F-4D97-AF65-F5344CB8AC3E}">
        <p14:creationId xmlns:p14="http://schemas.microsoft.com/office/powerpoint/2010/main" val="10546479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SIMCA</a:t>
            </a:r>
            <a:r>
              <a:rPr lang="en-US" baseline="30000" dirty="0"/>
              <a:t>®</a:t>
            </a:r>
            <a:r>
              <a:rPr lang="en-US" dirty="0"/>
              <a:t>-online 13.x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/>
        <p:txBody>
          <a:bodyPr>
            <a:normAutofit/>
          </a:bodyPr>
          <a:lstStyle/>
          <a:p>
            <a:r>
              <a:rPr lang="en-US" dirty="0"/>
              <a:t>SIMCA</a:t>
            </a:r>
            <a:r>
              <a:rPr lang="en-US" baseline="30000" dirty="0"/>
              <a:t>®</a:t>
            </a:r>
            <a:r>
              <a:rPr lang="en-US" dirty="0"/>
              <a:t>-online 13.3 </a:t>
            </a:r>
            <a:r>
              <a:rPr lang="en-US" sz="1500" dirty="0"/>
              <a:t>(2014-06-10)</a:t>
            </a:r>
          </a:p>
          <a:p>
            <a:pPr lvl="1"/>
            <a:r>
              <a:rPr lang="en-US" dirty="0"/>
              <a:t>Control Advisor for batch forecasting and optimizer driven process control</a:t>
            </a:r>
          </a:p>
          <a:p>
            <a:pPr lvl="1"/>
            <a:r>
              <a:rPr lang="en-US" dirty="0"/>
              <a:t>Performance and user experience improvements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D124EA-0584-49D5-B69E-B0C07B0B1494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SIMCA</a:t>
            </a:r>
            <a:r>
              <a:rPr lang="en-US" baseline="30000" dirty="0"/>
              <a:t>®</a:t>
            </a:r>
            <a:r>
              <a:rPr lang="en-US" dirty="0"/>
              <a:t>-online 13.2 </a:t>
            </a:r>
            <a:r>
              <a:rPr lang="en-US" sz="1500" dirty="0"/>
              <a:t>(2013-12-10)</a:t>
            </a:r>
          </a:p>
          <a:p>
            <a:pPr lvl="1"/>
            <a:r>
              <a:rPr lang="en-US" dirty="0"/>
              <a:t>Discrete data retrieval for In-process control data</a:t>
            </a:r>
          </a:p>
          <a:p>
            <a:pPr lvl="1"/>
            <a:r>
              <a:rPr lang="en-US" dirty="0"/>
              <a:t>SPC filters for Continuous processes</a:t>
            </a:r>
          </a:p>
          <a:p>
            <a:pPr lvl="1"/>
            <a:r>
              <a:rPr lang="en-US" dirty="0"/>
              <a:t>Electronic signatures fully supported</a:t>
            </a:r>
          </a:p>
          <a:p>
            <a:pPr lvl="1"/>
            <a:r>
              <a:rPr lang="en-US" dirty="0"/>
              <a:t>Active directory user import improvements</a:t>
            </a:r>
          </a:p>
          <a:p>
            <a:pPr lvl="1"/>
            <a:r>
              <a:rPr lang="en-US" dirty="0"/>
              <a:t>Hierarchical model drill down for continuous processes</a:t>
            </a:r>
          </a:p>
          <a:p>
            <a:pPr lvl="1"/>
            <a:r>
              <a:rPr lang="en-US" dirty="0"/>
              <a:t>Performance and user experience improvements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B9475-8FDC-4C0B-9C3D-7EDD1D389A2B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US" dirty="0"/>
              <a:t>SIMCA</a:t>
            </a:r>
            <a:r>
              <a:rPr lang="en-US" baseline="30000" dirty="0"/>
              <a:t>®</a:t>
            </a:r>
            <a:r>
              <a:rPr lang="en-US" dirty="0"/>
              <a:t>-online 13.1 </a:t>
            </a:r>
            <a:r>
              <a:rPr lang="en-US" sz="1500" dirty="0"/>
              <a:t>(2013-05-31)</a:t>
            </a:r>
          </a:p>
          <a:p>
            <a:pPr lvl="1"/>
            <a:r>
              <a:rPr lang="en-US" dirty="0"/>
              <a:t>Server audit trail</a:t>
            </a:r>
          </a:p>
          <a:p>
            <a:pPr lvl="1"/>
            <a:r>
              <a:rPr lang="en-US" dirty="0"/>
              <a:t>Extended configuration audit trail</a:t>
            </a:r>
          </a:p>
          <a:p>
            <a:pPr lvl="1"/>
            <a:r>
              <a:rPr lang="en-US" dirty="0"/>
              <a:t>Catch-up and </a:t>
            </a:r>
            <a:r>
              <a:rPr lang="en-US" dirty="0" err="1"/>
              <a:t>repredict</a:t>
            </a:r>
            <a:r>
              <a:rPr lang="en-US" dirty="0"/>
              <a:t> for continuous projects</a:t>
            </a:r>
          </a:p>
          <a:p>
            <a:pPr lvl="1"/>
            <a:r>
              <a:rPr lang="en-US" dirty="0"/>
              <a:t>Control limits for variables in continuous projects</a:t>
            </a:r>
          </a:p>
          <a:p>
            <a:pPr lvl="1"/>
            <a:r>
              <a:rPr lang="en-US" dirty="0"/>
              <a:t>User access control to configurations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5989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062B359-F3E0-49AC-99A3-F7645583F149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r>
              <a:rPr lang="en-US" b="1" noProof="1"/>
              <a:t>Specifications subject to change without notice.</a:t>
            </a:r>
            <a:br>
              <a:rPr lang="en-US" b="1" noProof="1"/>
            </a:br>
            <a:r>
              <a:rPr lang="en-US" b="1" noProof="1"/>
              <a:t> </a:t>
            </a:r>
          </a:p>
          <a:p>
            <a:r>
              <a:rPr lang="en-US" noProof="1"/>
              <a:t>© 2025 Copyright Sartorius Stedim Data Analytics AB, Östra Strandgatan 24</a:t>
            </a:r>
          </a:p>
          <a:p>
            <a:r>
              <a:rPr lang="en-US" noProof="1"/>
              <a:t>903 33 Umeå, Sweden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BEDC283-7947-4B00-961F-E748F275487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16000" y="1776645"/>
            <a:ext cx="11160000" cy="861774"/>
          </a:xfrm>
        </p:spPr>
        <p:txBody>
          <a:bodyPr/>
          <a:lstStyle/>
          <a:p>
            <a:r>
              <a:rPr lang="en-US" noProof="1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848013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25677-154D-0D4B-14A2-B7CC37581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0B0A692B-C1C0-B5F4-91CD-381E8E101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494400"/>
            <a:ext cx="412377" cy="153888"/>
          </a:xfrm>
        </p:spPr>
        <p:txBody>
          <a:bodyPr/>
          <a:lstStyle/>
          <a:p>
            <a:fld id="{0C8761C7-EE27-4485-904A-AF787EF92FBE}" type="slidenum">
              <a:rPr lang="en-US" noProof="0" smtClean="0"/>
              <a:pPr/>
              <a:t>7</a:t>
            </a:fld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D54E2-6904-0343-680F-D47A0047EA5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00038" y="1736725"/>
            <a:ext cx="5760000" cy="3816350"/>
          </a:xfrm>
          <a:solidFill>
            <a:schemeClr val="accent1"/>
          </a:solidFill>
        </p:spPr>
        <p:txBody>
          <a:bodyPr lIns="90000" tIns="36000" rIns="90000" bIns="36000">
            <a:normAutofit/>
          </a:bodyPr>
          <a:lstStyle/>
          <a:p>
            <a:pPr marL="0" indent="0">
              <a:buNone/>
            </a:pPr>
            <a:r>
              <a:rPr lang="en-US" b="1" dirty="0"/>
              <a:t>Benefits</a:t>
            </a:r>
          </a:p>
          <a:p>
            <a:r>
              <a:rPr lang="en-US" sz="1400" dirty="0" err="1"/>
              <a:t>Workset</a:t>
            </a:r>
            <a:r>
              <a:rPr lang="en-US" sz="1400" dirty="0"/>
              <a:t> batches available to all users</a:t>
            </a:r>
          </a:p>
          <a:p>
            <a:r>
              <a:rPr lang="en-US" sz="1400" dirty="0" err="1"/>
              <a:t>Predictionset</a:t>
            </a:r>
            <a:r>
              <a:rPr lang="en-US" sz="1400" dirty="0"/>
              <a:t> batches available to all users</a:t>
            </a:r>
          </a:p>
          <a:p>
            <a:r>
              <a:rPr lang="en-US" sz="1400" dirty="0"/>
              <a:t>Configuration specified reference batches can be added in charts</a:t>
            </a:r>
          </a:p>
          <a:p>
            <a:pPr marL="0" indent="0">
              <a:buNone/>
            </a:pPr>
            <a:r>
              <a:rPr lang="en-US" b="1" dirty="0"/>
              <a:t>Applies to</a:t>
            </a:r>
          </a:p>
          <a:p>
            <a:r>
              <a:rPr lang="en-US" sz="1400" dirty="0"/>
              <a:t>Web client</a:t>
            </a:r>
          </a:p>
          <a:p>
            <a:pPr marL="0" indent="0">
              <a:buNone/>
            </a:pPr>
            <a:r>
              <a:rPr lang="en-US" b="1" dirty="0"/>
              <a:t>Changes</a:t>
            </a:r>
          </a:p>
          <a:p>
            <a:r>
              <a:rPr lang="en-US" sz="1400" dirty="0"/>
              <a:t>Expose </a:t>
            </a:r>
            <a:r>
              <a:rPr lang="en-US" sz="1400" dirty="0" err="1"/>
              <a:t>Workset</a:t>
            </a:r>
            <a:r>
              <a:rPr lang="en-US" sz="1400" dirty="0"/>
              <a:t> and </a:t>
            </a:r>
            <a:r>
              <a:rPr lang="en-US" sz="1400" dirty="0" err="1"/>
              <a:t>Predictionset</a:t>
            </a:r>
            <a:r>
              <a:rPr lang="en-US" sz="1400" dirty="0"/>
              <a:t> batches of configuration in </a:t>
            </a:r>
            <a:r>
              <a:rPr lang="en-US" sz="1400" dirty="0" err="1"/>
              <a:t>WebAPI</a:t>
            </a:r>
            <a:endParaRPr lang="en-US" sz="1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A52E3E-B0BC-EBCA-1BE5-B883F1EF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584994"/>
            <a:ext cx="11592302" cy="712694"/>
          </a:xfrm>
        </p:spPr>
        <p:txBody>
          <a:bodyPr anchor="t">
            <a:normAutofit/>
          </a:bodyPr>
          <a:lstStyle/>
          <a:p>
            <a:r>
              <a:rPr lang="en-US" dirty="0"/>
              <a:t>Reference Batch Visualization in Web Client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675EC2-4B49-4A38-701C-B1912C7169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8800" y="234000"/>
            <a:ext cx="2797200" cy="184666"/>
          </a:xfrm>
        </p:spPr>
        <p:txBody>
          <a:bodyPr/>
          <a:lstStyle/>
          <a:p>
            <a:r>
              <a:rPr lang="en-US" dirty="0"/>
              <a:t>SIMCA®-online News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C90FFA2-342C-99D7-DFA3-8081CF6D19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7AC3C4-1F55-8CF9-6069-B73274996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869" y="1735138"/>
            <a:ext cx="3682094" cy="3816062"/>
          </a:xfrm>
          <a:prstGeom prst="rect">
            <a:avLst/>
          </a:prstGeom>
        </p:spPr>
      </p:pic>
      <p:pic>
        <p:nvPicPr>
          <p:cNvPr id="10" name="Content Placeholder 22">
            <a:extLst>
              <a:ext uri="{FF2B5EF4-FFF2-40B4-BE49-F238E27FC236}">
                <a16:creationId xmlns:a16="http://schemas.microsoft.com/office/drawing/2014/main" id="{99F5272C-4858-565B-D26A-309680F76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120" y="1735138"/>
            <a:ext cx="1544534" cy="381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82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65382-E1E6-2C86-2134-160C73B28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0DA99464-A28C-E21D-E694-985A62168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494400"/>
            <a:ext cx="412377" cy="153888"/>
          </a:xfrm>
        </p:spPr>
        <p:txBody>
          <a:bodyPr/>
          <a:lstStyle/>
          <a:p>
            <a:fld id="{0C8761C7-EE27-4485-904A-AF787EF92FBE}" type="slidenum">
              <a:rPr lang="en-US" noProof="0" smtClean="0"/>
              <a:pPr/>
              <a:t>8</a:t>
            </a:fld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749F1-B3F4-640A-2815-EF7AA2994A5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00038" y="1736725"/>
            <a:ext cx="5760000" cy="3816350"/>
          </a:xfrm>
          <a:solidFill>
            <a:schemeClr val="bg2"/>
          </a:solidFill>
        </p:spPr>
        <p:txBody>
          <a:bodyPr lIns="90000" tIns="36000" rIns="90000" bIns="36000">
            <a:normAutofit/>
          </a:bodyPr>
          <a:lstStyle/>
          <a:p>
            <a:pPr marL="0" indent="0">
              <a:buNone/>
            </a:pPr>
            <a:r>
              <a:rPr lang="en-US" b="1" dirty="0"/>
              <a:t>Benefits</a:t>
            </a:r>
          </a:p>
          <a:p>
            <a:r>
              <a:rPr lang="en-US" sz="1400" dirty="0"/>
              <a:t>Identify batches running in units </a:t>
            </a:r>
          </a:p>
          <a:p>
            <a:r>
              <a:rPr lang="en-US" sz="1400" dirty="0"/>
              <a:t>Batch ID and metadata can be used as search criteria in Unit Overview </a:t>
            </a:r>
          </a:p>
          <a:p>
            <a:pPr marL="0" indent="0">
              <a:buNone/>
            </a:pPr>
            <a:r>
              <a:rPr lang="en-US" b="1" dirty="0"/>
              <a:t>Applies to</a:t>
            </a:r>
          </a:p>
          <a:p>
            <a:r>
              <a:rPr lang="en-US" sz="1400" dirty="0"/>
              <a:t>Server | desktop client</a:t>
            </a:r>
          </a:p>
          <a:p>
            <a:pPr marL="0" indent="0">
              <a:buNone/>
            </a:pPr>
            <a:r>
              <a:rPr lang="en-US" b="1" dirty="0"/>
              <a:t>Changes</a:t>
            </a:r>
          </a:p>
          <a:p>
            <a:r>
              <a:rPr lang="en-US" sz="1400" dirty="0"/>
              <a:t>Added Batch ID</a:t>
            </a:r>
          </a:p>
          <a:p>
            <a:r>
              <a:rPr lang="en-US" sz="1400" dirty="0"/>
              <a:t>Added Phase start</a:t>
            </a:r>
          </a:p>
          <a:p>
            <a:r>
              <a:rPr lang="en-US" sz="1400" dirty="0"/>
              <a:t>Added Configuration metadata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07D0EA-DCE5-FF54-D70E-BFAE8FCFA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584994"/>
            <a:ext cx="11592302" cy="712694"/>
          </a:xfrm>
        </p:spPr>
        <p:txBody>
          <a:bodyPr anchor="t">
            <a:normAutofit/>
          </a:bodyPr>
          <a:lstStyle/>
          <a:p>
            <a:r>
              <a:rPr lang="en-US" dirty="0"/>
              <a:t>Identification of Running Batches in Unit Overview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DCFA2B-EA2A-4D7B-5F22-90B0802E4B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8800" y="234000"/>
            <a:ext cx="2797200" cy="184666"/>
          </a:xfrm>
        </p:spPr>
        <p:txBody>
          <a:bodyPr/>
          <a:lstStyle/>
          <a:p>
            <a:r>
              <a:rPr lang="en-US" dirty="0"/>
              <a:t>SIMCA®-online News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BA70C06-9F55-0BA3-569F-87CFFE50FB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5CD540-9FBD-A149-B366-6FBFC8DBA441}"/>
              </a:ext>
            </a:extLst>
          </p:cNvPr>
          <p:cNvGrpSpPr/>
          <p:nvPr/>
        </p:nvGrpSpPr>
        <p:grpSpPr>
          <a:xfrm>
            <a:off x="7447146" y="1735138"/>
            <a:ext cx="2823135" cy="3866119"/>
            <a:chOff x="6621182" y="289938"/>
            <a:chExt cx="2823135" cy="3866119"/>
          </a:xfrm>
        </p:grpSpPr>
        <p:pic>
          <p:nvPicPr>
            <p:cNvPr id="5" name="Content Placeholder 12">
              <a:extLst>
                <a:ext uri="{FF2B5EF4-FFF2-40B4-BE49-F238E27FC236}">
                  <a16:creationId xmlns:a16="http://schemas.microsoft.com/office/drawing/2014/main" id="{5BA93BA3-71D3-E11D-0DAE-D5B8B7FDC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21182" y="289938"/>
              <a:ext cx="2823135" cy="381635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EFB187A-F72A-579B-CB32-A4637AA9D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77778" y="1879599"/>
              <a:ext cx="1613105" cy="11376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CA85825-1B85-14DB-7EBD-903AF7BB2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6829" y="3004057"/>
              <a:ext cx="1574198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8841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8066E-6239-ED30-02ED-2B70C73FC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99CBBF1D-0A1E-6317-3E83-9B207DA06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494400"/>
            <a:ext cx="412377" cy="153888"/>
          </a:xfrm>
        </p:spPr>
        <p:txBody>
          <a:bodyPr/>
          <a:lstStyle/>
          <a:p>
            <a:fld id="{0C8761C7-EE27-4485-904A-AF787EF92FBE}" type="slidenum">
              <a:rPr lang="en-US" noProof="0" smtClean="0"/>
              <a:pPr/>
              <a:t>9</a:t>
            </a:fld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4EF8D-BE47-80A7-AF85-007E5CB50A3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00038" y="1736725"/>
            <a:ext cx="5760000" cy="3816350"/>
          </a:xfrm>
          <a:solidFill>
            <a:schemeClr val="bg2"/>
          </a:solidFill>
        </p:spPr>
        <p:txBody>
          <a:bodyPr lIns="90000" tIns="36000" rIns="90000" bIns="36000">
            <a:normAutofit/>
          </a:bodyPr>
          <a:lstStyle/>
          <a:p>
            <a:pPr marL="0" indent="0">
              <a:buNone/>
            </a:pPr>
            <a:r>
              <a:rPr lang="en-US" b="1" dirty="0"/>
              <a:t>Benefits</a:t>
            </a:r>
          </a:p>
          <a:p>
            <a:r>
              <a:rPr lang="en-US" sz="1400" dirty="0"/>
              <a:t>System generated report of project configuration for compliance reporting</a:t>
            </a:r>
          </a:p>
          <a:p>
            <a:r>
              <a:rPr lang="en-US" sz="1400" dirty="0"/>
              <a:t>Document system setup with support for future verification</a:t>
            </a:r>
          </a:p>
          <a:p>
            <a:pPr marL="0" indent="0">
              <a:buNone/>
            </a:pPr>
            <a:r>
              <a:rPr lang="en-US" b="1" dirty="0"/>
              <a:t>Applies to</a:t>
            </a:r>
          </a:p>
          <a:p>
            <a:r>
              <a:rPr lang="en-US" sz="1400" dirty="0"/>
              <a:t>Server | desktop client</a:t>
            </a:r>
          </a:p>
          <a:p>
            <a:pPr marL="0" indent="0">
              <a:buNone/>
            </a:pPr>
            <a:r>
              <a:rPr lang="en-US" b="1" dirty="0"/>
              <a:t>Changes</a:t>
            </a:r>
          </a:p>
          <a:p>
            <a:r>
              <a:rPr lang="en-US" sz="1400" dirty="0"/>
              <a:t>Customizable XSLT template added to server</a:t>
            </a:r>
          </a:p>
          <a:p>
            <a:r>
              <a:rPr lang="en-US" sz="1400" dirty="0"/>
              <a:t>Create report (and select template) in Administration tab or configuration context menu</a:t>
            </a:r>
          </a:p>
          <a:p>
            <a:r>
              <a:rPr lang="en-US" sz="1400" dirty="0"/>
              <a:t>Permission required: ‘Manage Configurations’ or ‘Create Reports’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11E884-D16D-FE2C-633F-42774BF6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584994"/>
            <a:ext cx="11592302" cy="712694"/>
          </a:xfrm>
        </p:spPr>
        <p:txBody>
          <a:bodyPr anchor="t">
            <a:normAutofit/>
          </a:bodyPr>
          <a:lstStyle/>
          <a:p>
            <a:r>
              <a:rPr lang="en-US" dirty="0"/>
              <a:t>Configuration Verification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A89937-47C7-6A06-6216-69F0DD7DBF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8800" y="234000"/>
            <a:ext cx="2797200" cy="184666"/>
          </a:xfrm>
        </p:spPr>
        <p:txBody>
          <a:bodyPr/>
          <a:lstStyle/>
          <a:p>
            <a:r>
              <a:rPr lang="en-US" dirty="0"/>
              <a:t>SIMCA®-online News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6A0869D-ACC5-FCEE-5B83-3ADACE1C53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8800" y="5562000"/>
            <a:ext cx="11592000" cy="19024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95EA45-7C10-D7F6-D0BF-6D320C672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930" y="2677130"/>
            <a:ext cx="3269817" cy="247536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5" name="Content Placeholder 12">
            <a:extLst>
              <a:ext uri="{FF2B5EF4-FFF2-40B4-BE49-F238E27FC236}">
                <a16:creationId xmlns:a16="http://schemas.microsoft.com/office/drawing/2014/main" id="{79AC3C46-D330-8359-CEA9-D19C144D38C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1795" t="25279"/>
          <a:stretch/>
        </p:blipFill>
        <p:spPr>
          <a:xfrm>
            <a:off x="6356033" y="2677130"/>
            <a:ext cx="1727036" cy="2420650"/>
          </a:xfrm>
          <a:prstGeom prst="rect">
            <a:avLst/>
          </a:prstGeom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4C7FEB2-F981-3D7F-C09C-2FDCE42B45E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94"/>
          <a:stretch/>
        </p:blipFill>
        <p:spPr>
          <a:xfrm>
            <a:off x="6356033" y="1755900"/>
            <a:ext cx="2237740" cy="8866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E7D4B3-0821-30B8-6AA4-523773AE5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930" y="2677130"/>
            <a:ext cx="3269817" cy="2475360"/>
          </a:xfrm>
          <a:prstGeom prst="rect">
            <a:avLst/>
          </a:prstGeom>
          <a:ln>
            <a:solidFill>
              <a:srgbClr val="00B9BE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69329B4-A118-B894-EEB9-4CC304912898}"/>
              </a:ext>
            </a:extLst>
          </p:cNvPr>
          <p:cNvSpPr/>
          <p:nvPr/>
        </p:nvSpPr>
        <p:spPr>
          <a:xfrm>
            <a:off x="6333172" y="4890900"/>
            <a:ext cx="1623247" cy="247154"/>
          </a:xfrm>
          <a:prstGeom prst="rect">
            <a:avLst/>
          </a:prstGeom>
          <a:noFill/>
          <a:ln w="19050">
            <a:solidFill>
              <a:srgbClr val="00B9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err="1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25B814-205A-27B7-B9A1-EC5736F16E73}"/>
              </a:ext>
            </a:extLst>
          </p:cNvPr>
          <p:cNvSpPr/>
          <p:nvPr/>
        </p:nvSpPr>
        <p:spPr>
          <a:xfrm>
            <a:off x="7284720" y="2278380"/>
            <a:ext cx="1296000" cy="182880"/>
          </a:xfrm>
          <a:prstGeom prst="rect">
            <a:avLst/>
          </a:prstGeom>
          <a:noFill/>
          <a:ln w="19050">
            <a:solidFill>
              <a:srgbClr val="00B9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108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XMLCOMPANYNAME" val="sartorius"/>
  <p:tag name="SAXMLTEMPLATE" val="presentation_169"/>
  <p:tag name="MLLANGUAGE" val="eng"/>
  <p:tag name="CONFIDENTIAL_R.PNG" val="image1.png"/>
  <p:tag name="INTERNAL_R.PNG" val="image2.png"/>
  <p:tag name="CONFIDENTIAL_L.PNG" val="image5.png"/>
  <p:tag name="INTERNAL_L.PNG" val="image6.png"/>
  <p:tag name="MLTEMPLATEVERSION" val="1.2"/>
  <p:tag name="SAMPLEPIC1.JPG" val="image16.jpg"/>
  <p:tag name="SAMPLEPIC4.JPG" val="image10.jpg"/>
  <p:tag name="SAMPLEPIC5.JPG" val="image13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artorius">
  <a:themeElements>
    <a:clrScheme name="Sartorius">
      <a:dk1>
        <a:sysClr val="windowText" lastClr="000000"/>
      </a:dk1>
      <a:lt1>
        <a:sysClr val="window" lastClr="FFFFFF"/>
      </a:lt1>
      <a:dk2>
        <a:srgbClr val="000000"/>
      </a:dk2>
      <a:lt2>
        <a:srgbClr val="FFED00"/>
      </a:lt2>
      <a:accent1>
        <a:srgbClr val="EDEDED"/>
      </a:accent1>
      <a:accent2>
        <a:srgbClr val="DADADA"/>
      </a:accent2>
      <a:accent3>
        <a:srgbClr val="C6C6C6"/>
      </a:accent3>
      <a:accent4>
        <a:srgbClr val="B2B2B2"/>
      </a:accent4>
      <a:accent5>
        <a:srgbClr val="9D9D9D"/>
      </a:accent5>
      <a:accent6>
        <a:srgbClr val="878787"/>
      </a:accent6>
      <a:hlink>
        <a:srgbClr val="000000"/>
      </a:hlink>
      <a:folHlink>
        <a:srgbClr val="000000"/>
      </a:folHlink>
    </a:clrScheme>
    <a:fontScheme name="Satorius_nus">
      <a:majorFont>
        <a:latin typeface="TT Norms Pro"/>
        <a:ea typeface=""/>
        <a:cs typeface=""/>
      </a:majorFont>
      <a:minorFont>
        <a:latin typeface="TT Norm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t" anchorCtr="0"/>
      <a:lstStyle>
        <a:defPPr algn="l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noAutofit/>
      </a:bodyPr>
      <a:lstStyle>
        <a:defPPr algn="l">
          <a:defRPr noProof="0" dirty="0" smtClean="0"/>
        </a:defPPr>
      </a:lstStyle>
    </a:txDef>
  </a:objectDefaults>
  <a:extraClrSchemeLst/>
  <a:custClrLst>
    <a:custClr name="Grey1">
      <a:srgbClr val="EDEDED"/>
    </a:custClr>
    <a:custClr name="Grey2">
      <a:srgbClr val="DADADA"/>
    </a:custClr>
    <a:custClr name="Grey3">
      <a:srgbClr val="C6C6C6"/>
    </a:custClr>
    <a:custClr name="Grey4">
      <a:srgbClr val="B2B2B2"/>
    </a:custClr>
    <a:custClr name="Grey5">
      <a:srgbClr val="9D9D9D"/>
    </a:custClr>
    <a:custClr name="Grey6">
      <a:srgbClr val="878787"/>
    </a:custClr>
    <a:custClr name="Grey7">
      <a:srgbClr val="6F6F6F"/>
    </a:custClr>
    <a:custClr name="Grey8">
      <a:srgbClr val="575757"/>
    </a:custClr>
    <a:custClr name="Grey9">
      <a:srgbClr val="3C3C3C"/>
    </a:custClr>
    <a:custClr name="Teal">
      <a:srgbClr val="00B9BE"/>
    </a:custClr>
    <a:custClr name="Tertiary 1">
      <a:srgbClr val="00B9BE"/>
    </a:custClr>
    <a:custClr name="Tertiary 2">
      <a:srgbClr val="E6007D"/>
    </a:custClr>
    <a:custClr name="Tertiary 3">
      <a:srgbClr val="00A0E6"/>
    </a:custClr>
    <a:custClr name="Tertiary 4">
      <a:srgbClr val="961982"/>
    </a:custClr>
    <a:custClr name="Tertiary 5">
      <a:srgbClr val="0069BE"/>
    </a:custClr>
    <a:custClr name="Tertiary 6">
      <a:srgbClr val="F06EA5"/>
    </a:custClr>
    <a:custClr name="Tertiary 7">
      <a:srgbClr val="008796"/>
    </a:custClr>
    <a:custClr name="Tertiary 8">
      <a:srgbClr val="462882"/>
    </a:custClr>
    <a:custClr name="Brown">
      <a:srgbClr val="AF5523"/>
    </a:custClr>
    <a:custClr name="Orange">
      <a:srgbClr val="F59100"/>
    </a:custClr>
    <a:custClr name="Red">
      <a:srgbClr val="E60046"/>
    </a:custClr>
    <a:custClr name="Yellow">
      <a:srgbClr val="FFED00"/>
    </a:custClr>
    <a:custClr name="Green">
      <a:srgbClr val="00AA46"/>
    </a:custClr>
    <a:custClr name="Dark Purple">
      <a:srgbClr val="690F5F"/>
    </a:custClr>
    <a:custClr name="Orchid">
      <a:srgbClr val="7C5AD7"/>
    </a:custClr>
    <a:custClr name="Deep Red">
      <a:srgbClr val="B40037"/>
    </a:custClr>
    <a:custClr name="Dark Green">
      <a:srgbClr val="1E5F1E"/>
    </a:custClr>
  </a:custClrLst>
  <a:extLst>
    <a:ext uri="{05A4C25C-085E-4340-85A3-A5531E510DB2}">
      <thm15:themeFamily xmlns:thm15="http://schemas.microsoft.com/office/thememl/2012/main" name="template1.potx" id="{0C876964-6B2B-4FC2-9D24-59C45EE076F5}" vid="{367D0330-47CA-4AE0-959F-012E54FCF33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0CD46EB-450F-4443-9853-F70848912092}">
  <we:reference id="dc2ab325-7090-4cc0-b98d-fc80730423b3" version="1.0.1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728fc349-5292-41f5-bbd9-9a5860525a52">
      <Terms xmlns="http://schemas.microsoft.com/office/infopath/2007/PartnerControls"/>
    </lcf76f155ced4ddcb4097134ff3c332f>
    <TaxCatchAll xmlns="0e48be7a-4aab-42b0-9477-5e71c2b3aea6" xsi:nil="true"/>
    <SharedWithUsers xmlns="0e48be7a-4aab-42b0-9477-5e71c2b3aea6">
      <UserInfo>
        <DisplayName>Renberg, Erik</DisplayName>
        <AccountId>59</AccountId>
        <AccountType/>
      </UserInfo>
    </SharedWithUsers>
    <UserJourneyFIt xmlns="728fc349-5292-41f5-bbd9-9a5860525a52" xsi:nil="true"/>
    <Version xmlns="728fc349-5292-41f5-bbd9-9a5860525a52" xsi:nil="true"/>
    <Hyperlink xmlns="728fc349-5292-41f5-bbd9-9a5860525a52">
      <Url xsi:nil="true"/>
      <Description xsi:nil="true"/>
    </Hyperlink>
    <Transferred xmlns="728fc349-5292-41f5-bbd9-9a5860525a52" xsi:nil="true"/>
    <Overview xmlns="728fc349-5292-41f5-bbd9-9a5860525a52" xsi:nil="true"/>
  </documentManagement>
</p:properties>
</file>

<file path=customXml/item3.xml><?xml version="1.0" encoding="utf-8"?>
<saxML>
  <saxMLTemplate>presentation_169</saxMLTemplate>
  <Variablen>
    <Variable>
      <Name>pic_confidential</Name>
      <OrgInhalt>$pic_confidential$</OrgInhalt>
      <Wert>$pic_confidential$</Wert>
      <Platzhalter>False</Platzhalter>
      <DocDatenDialog>True</DocDatenDialog>
      <Label>Classification</Label>
      <FrageVar>False</FrageVar>
      <Prefix/>
      <Suffix/>
      <WegfallVar/>
      <ComboBox>
        <Option> </Option>
        <Option>For Internal Use Only</Option>
        <Option>Confidential</Option>
      </ComboBox>
      <MussFeld>False</MussFeld>
      <Sektion>footer</Sektion>
      <InDokument>True</InDokument>
    </Variable>
  </Variablen>
</saxML>
</file>

<file path=customXml/item4.xml><?xml version="1.0" encoding="utf-8"?>
<sax_Colors>
  <Line size="1"/>
  <Line size="7">
    <Color val="ffed00"/>
    <Color val="ffffff"/>
    <Color val="000000"/>
  </Line>
  <Line/>
  <Line size="7">
    <Color val="EDEDED"/>
    <Color val="DADADA"/>
    <Color val="c6c6c6"/>
    <Color val="b2b2b2"/>
    <Color val="9d9d9d"/>
  </Line>
  <Line size="7">
    <Color val="878787"/>
    <Color val="6f6f6f"/>
    <Color val="575757"/>
    <Color val="3c3c3c"/>
  </Line>
  <Line/>
  <Line size="7">
    <Color val="00b9be"/>
    <Color val="e6007d"/>
    <Color val="00a0e6"/>
    <Color val="961982"/>
  </Line>
  <Line size="7">
    <Color val="0069be"/>
    <Color val="f06ea5"/>
    <Color val="008796"/>
    <Color val="462882"/>
  </Line>
  <Line/>
  <Line size="7">
    <Color val="e60046"/>
    <Color val="ffed00"/>
    <Color val="00aa46"/>
  </Line>
  <Line size="7">
    <Color val="690F5F"/>
    <Color val="7C5AD7"/>
    <Color val="B40037"/>
    <Color val="1E5F1E"/>
  </Line>
</sax_Color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B5B0FD559A974DBD365247EC9BC28E" ma:contentTypeVersion="28" ma:contentTypeDescription="Create a new document." ma:contentTypeScope="" ma:versionID="96ad76471e8e03917adf2bf863897120">
  <xsd:schema xmlns:xsd="http://www.w3.org/2001/XMLSchema" xmlns:xs="http://www.w3.org/2001/XMLSchema" xmlns:p="http://schemas.microsoft.com/office/2006/metadata/properties" xmlns:ns1="http://schemas.microsoft.com/sharepoint/v3" xmlns:ns2="728fc349-5292-41f5-bbd9-9a5860525a52" xmlns:ns3="0e48be7a-4aab-42b0-9477-5e71c2b3aea6" targetNamespace="http://schemas.microsoft.com/office/2006/metadata/properties" ma:root="true" ma:fieldsID="9d5d259ffb4729a78aa8048832b2ca4e" ns1:_="" ns2:_="" ns3:_="">
    <xsd:import namespace="http://schemas.microsoft.com/sharepoint/v3"/>
    <xsd:import namespace="728fc349-5292-41f5-bbd9-9a5860525a52"/>
    <xsd:import namespace="0e48be7a-4aab-42b0-9477-5e71c2b3ae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Transferred" minOccurs="0"/>
                <xsd:element ref="ns2:Overview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BillingMetadata" minOccurs="0"/>
                <xsd:element ref="ns2:Hyperlink" minOccurs="0"/>
                <xsd:element ref="ns2:Version" minOccurs="0"/>
                <xsd:element ref="ns2:UserJourneyFI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8fc349-5292-41f5-bbd9-9a5860525a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ransferred" ma:index="20" nillable="true" ma:displayName="Transferred" ma:format="Dropdown" ma:internalName="Transferred">
      <xsd:simpleType>
        <xsd:restriction base="dms:Text">
          <xsd:maxLength value="255"/>
        </xsd:restriction>
      </xsd:simpleType>
    </xsd:element>
    <xsd:element name="Overview" ma:index="21" nillable="true" ma:displayName="Overview" ma:format="Dropdown" ma:internalName="Overview">
      <xsd:simpleType>
        <xsd:restriction base="dms:Text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eb052f96-90fa-44a8-a394-609405556f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  <xsd:element name="Hyperlink" ma:index="31" nillable="true" ma:displayName="Hyperlink" ma:format="Hyperlink" ma:internalName="Hype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Version" ma:index="32" nillable="true" ma:displayName="Version" ma:format="Dropdown" ma:internalName="Version">
      <xsd:simpleType>
        <xsd:restriction base="dms:Text">
          <xsd:maxLength value="255"/>
        </xsd:restriction>
      </xsd:simpleType>
    </xsd:element>
    <xsd:element name="UserJourneyFIt" ma:index="33" nillable="true" ma:displayName="User Journey FIt" ma:format="Dropdown" ma:internalName="UserJourneyFIt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48be7a-4aab-42b0-9477-5e71c2b3aea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9d28da7e-9dde-4110-92ac-91482b3b2445}" ma:internalName="TaxCatchAll" ma:showField="CatchAllData" ma:web="0e48be7a-4aab-42b0-9477-5e71c2b3ae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B5B0FD559A974DBD365247EC9BC28E" ma:contentTypeVersion="28" ma:contentTypeDescription="Create a new document." ma:contentTypeScope="" ma:versionID="96ad76471e8e03917adf2bf863897120">
  <xsd:schema xmlns:xsd="http://www.w3.org/2001/XMLSchema" xmlns:xs="http://www.w3.org/2001/XMLSchema" xmlns:p="http://schemas.microsoft.com/office/2006/metadata/properties" xmlns:ns1="http://schemas.microsoft.com/sharepoint/v3" xmlns:ns2="728fc349-5292-41f5-bbd9-9a5860525a52" xmlns:ns3="0e48be7a-4aab-42b0-9477-5e71c2b3aea6" targetNamespace="http://schemas.microsoft.com/office/2006/metadata/properties" ma:root="true" ma:fieldsID="9d5d259ffb4729a78aa8048832b2ca4e" ns1:_="" ns2:_="" ns3:_="">
    <xsd:import namespace="http://schemas.microsoft.com/sharepoint/v3"/>
    <xsd:import namespace="728fc349-5292-41f5-bbd9-9a5860525a52"/>
    <xsd:import namespace="0e48be7a-4aab-42b0-9477-5e71c2b3ae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Transferred" minOccurs="0"/>
                <xsd:element ref="ns2:Overview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BillingMetadata" minOccurs="0"/>
                <xsd:element ref="ns2:Hyperlink" minOccurs="0"/>
                <xsd:element ref="ns2:Version" minOccurs="0"/>
                <xsd:element ref="ns2:UserJourneyFI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8fc349-5292-41f5-bbd9-9a5860525a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ransferred" ma:index="20" nillable="true" ma:displayName="Transferred" ma:format="Dropdown" ma:internalName="Transferred">
      <xsd:simpleType>
        <xsd:restriction base="dms:Text">
          <xsd:maxLength value="255"/>
        </xsd:restriction>
      </xsd:simpleType>
    </xsd:element>
    <xsd:element name="Overview" ma:index="21" nillable="true" ma:displayName="Overview" ma:format="Dropdown" ma:internalName="Overview">
      <xsd:simpleType>
        <xsd:restriction base="dms:Text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eb052f96-90fa-44a8-a394-609405556f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  <xsd:element name="Hyperlink" ma:index="31" nillable="true" ma:displayName="Hyperlink" ma:format="Hyperlink" ma:internalName="Hype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Version" ma:index="32" nillable="true" ma:displayName="Version" ma:format="Dropdown" ma:internalName="Version">
      <xsd:simpleType>
        <xsd:restriction base="dms:Text">
          <xsd:maxLength value="255"/>
        </xsd:restriction>
      </xsd:simpleType>
    </xsd:element>
    <xsd:element name="UserJourneyFIt" ma:index="33" nillable="true" ma:displayName="User Journey FIt" ma:format="Dropdown" ma:internalName="UserJourneyFIt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48be7a-4aab-42b0-9477-5e71c2b3aea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9d28da7e-9dde-4110-92ac-91482b3b2445}" ma:internalName="TaxCatchAll" ma:showField="CatchAllData" ma:web="0e48be7a-4aab-42b0-9477-5e71c2b3ae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4BAEDA-2B9C-4EA8-BEE2-95F2E21B7F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65E740-05B6-4147-A868-4C31BF9F9469}">
  <ds:schemaRefs>
    <ds:schemaRef ds:uri="http://schemas.microsoft.com/office/2006/metadata/properties"/>
    <ds:schemaRef ds:uri="http://schemas.microsoft.com/office/infopath/2007/PartnerControls"/>
    <ds:schemaRef ds:uri="af42b4e1-10b2-43a0-99fe-9ece5f10a01d"/>
    <ds:schemaRef ds:uri="c33f89df-6c5c-4b24-b152-71b27677ba8e"/>
    <ds:schemaRef ds:uri="http://schemas.microsoft.com/sharepoint/v3"/>
    <ds:schemaRef ds:uri="728fc349-5292-41f5-bbd9-9a5860525a52"/>
    <ds:schemaRef ds:uri="0e48be7a-4aab-42b0-9477-5e71c2b3aea6"/>
  </ds:schemaRefs>
</ds:datastoreItem>
</file>

<file path=customXml/itemProps3.xml><?xml version="1.0" encoding="utf-8"?>
<ds:datastoreItem xmlns:ds="http://schemas.openxmlformats.org/officeDocument/2006/customXml" ds:itemID="{DC9CA0D7-A420-4757-ABCF-186A1C4DA1C7}">
  <ds:schemaRefs/>
</ds:datastoreItem>
</file>

<file path=customXml/itemProps4.xml><?xml version="1.0" encoding="utf-8"?>
<ds:datastoreItem xmlns:ds="http://schemas.openxmlformats.org/officeDocument/2006/customXml" ds:itemID="{24E09006-3EEF-4F69-AE69-F90294A7C823}">
  <ds:schemaRefs/>
</ds:datastoreItem>
</file>

<file path=customXml/itemProps5.xml><?xml version="1.0" encoding="utf-8"?>
<ds:datastoreItem xmlns:ds="http://schemas.openxmlformats.org/officeDocument/2006/customXml" ds:itemID="{56311C26-5626-459B-8263-5D96BBE993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28fc349-5292-41f5-bbd9-9a5860525a52"/>
    <ds:schemaRef ds:uri="0e48be7a-4aab-42b0-9477-5e71c2b3ae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6.xml><?xml version="1.0" encoding="utf-8"?>
<ds:datastoreItem xmlns:ds="http://schemas.openxmlformats.org/officeDocument/2006/customXml" ds:itemID="{6E92465C-96CE-453A-8C5F-DCCB64C19A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28fc349-5292-41f5-bbd9-9a5860525a52"/>
    <ds:schemaRef ds:uri="0e48be7a-4aab-42b0-9477-5e71c2b3ae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e432821-41d3-4015-8400-4ae6558dd28f}" enabled="1" method="Privileged" siteId="{8c7a02b0-b409-4a14-8332-6772575f453b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presentation_169_1</Template>
  <TotalTime>0</TotalTime>
  <Words>5744</Words>
  <Application>Microsoft Office PowerPoint</Application>
  <PresentationFormat>Widescreen</PresentationFormat>
  <Paragraphs>961</Paragraphs>
  <Slides>69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Sartorius</vt:lpstr>
      <vt:lpstr>Umetrics® Ecosystem SIMCA®-online News</vt:lpstr>
      <vt:lpstr>PowerPoint Presentation</vt:lpstr>
      <vt:lpstr>SIMCA®-online 18.1</vt:lpstr>
      <vt:lpstr>On Demand Process Data Visualization</vt:lpstr>
      <vt:lpstr>On Demand Process Data Visualization</vt:lpstr>
      <vt:lpstr>Reference Batch Visualization</vt:lpstr>
      <vt:lpstr>Reference Batch Visualization in Web Client</vt:lpstr>
      <vt:lpstr>Identification of Running Batches in Unit Overview</vt:lpstr>
      <vt:lpstr>Configuration Verification</vt:lpstr>
      <vt:lpstr>Configuration Validation and Trouble Shooting</vt:lpstr>
      <vt:lpstr>Write Back Improvements</vt:lpstr>
      <vt:lpstr>User Experience Improvement</vt:lpstr>
      <vt:lpstr>User Experience Improvements in Web Client</vt:lpstr>
      <vt:lpstr>Smaller Updates</vt:lpstr>
      <vt:lpstr>Smaller Updates</vt:lpstr>
      <vt:lpstr>PowerPoint Presentation</vt:lpstr>
      <vt:lpstr>SIMCA®-online 18</vt:lpstr>
      <vt:lpstr>Combine Batch and Continuous Models in a Single Project</vt:lpstr>
      <vt:lpstr>Alarm Regions and Multiple Alarms Per Data Vector for Batch Evolution</vt:lpstr>
      <vt:lpstr>Trigger Based Alarms For All Variables</vt:lpstr>
      <vt:lpstr>Improved Notifications</vt:lpstr>
      <vt:lpstr>Scale Phases by Duration</vt:lpstr>
      <vt:lpstr>Improved Drill Down New Default and Added Group Comparison Button</vt:lpstr>
      <vt:lpstr>Improved Server Responsiveness and Memory Usage</vt:lpstr>
      <vt:lpstr>Improved Server Security</vt:lpstr>
      <vt:lpstr>Updates in Web Client</vt:lpstr>
      <vt:lpstr>Project Explorer, Plots, and Lists Improved Desktop User Experience</vt:lpstr>
      <vt:lpstr>Predict and Extract, New Help File Format Improved Desktop User Experience</vt:lpstr>
      <vt:lpstr>Improved SIMCA® 18 Compatibility and System Updates</vt:lpstr>
      <vt:lpstr>Bug Fixes with Details</vt:lpstr>
      <vt:lpstr>PowerPoint Presentation</vt:lpstr>
      <vt:lpstr>SIMCA®-online 17</vt:lpstr>
      <vt:lpstr>Batch Aggregation Nodes in Batch Context Generator </vt:lpstr>
      <vt:lpstr>User Defined Python Libraries for Preprocessing</vt:lpstr>
      <vt:lpstr>Manage Data Source Connections on the Fly </vt:lpstr>
      <vt:lpstr>Performance Optimizations</vt:lpstr>
      <vt:lpstr>Active Directory Improvements</vt:lpstr>
      <vt:lpstr>Model Update Automation</vt:lpstr>
      <vt:lpstr>UX Improvements in Desktop Client</vt:lpstr>
      <vt:lpstr>Baseline Filters to Combine IPC and Process Data</vt:lpstr>
      <vt:lpstr>Suppress Alarm Notifications During Predict of Past Batches</vt:lpstr>
      <vt:lpstr>PowerPoint Presentation</vt:lpstr>
      <vt:lpstr>SIMCA®-online 16.1</vt:lpstr>
      <vt:lpstr>Reset alarms in Web Client</vt:lpstr>
      <vt:lpstr>Troubleshooting improvement for continuous project configurations</vt:lpstr>
      <vt:lpstr>External libraries for Python pre-processing</vt:lpstr>
      <vt:lpstr>Permissions granted to groups (replaces previous use of roles)</vt:lpstr>
      <vt:lpstr>Faster load time of client workspaces</vt:lpstr>
      <vt:lpstr>Regular expression matching in phase execution conditions</vt:lpstr>
      <vt:lpstr>PowerPoint Presentation</vt:lpstr>
      <vt:lpstr>SIMCA®-online 16</vt:lpstr>
      <vt:lpstr>Late entry data</vt:lpstr>
      <vt:lpstr>Monitor excluded variables</vt:lpstr>
      <vt:lpstr>Python pretreatment</vt:lpstr>
      <vt:lpstr>Administrable notifications</vt:lpstr>
      <vt:lpstr>Panes and filters</vt:lpstr>
      <vt:lpstr>Panes and filters</vt:lpstr>
      <vt:lpstr>View most current data per variable</vt:lpstr>
      <vt:lpstr>Clamping</vt:lpstr>
      <vt:lpstr>Compare batches and production</vt:lpstr>
      <vt:lpstr>Responsive layout</vt:lpstr>
      <vt:lpstr>System overview and Batch timeline</vt:lpstr>
      <vt:lpstr>Summary of minor news</vt:lpstr>
      <vt:lpstr>PowerPoint Presentation</vt:lpstr>
      <vt:lpstr>SIMCA®-online 15.1</vt:lpstr>
      <vt:lpstr>SIMCA®-online 15.0</vt:lpstr>
      <vt:lpstr>SIMCA®-online 14.0</vt:lpstr>
      <vt:lpstr>SIMCA®-online 13.x</vt:lpstr>
      <vt:lpstr>PowerPoint Presentation</vt:lpstr>
    </vt:vector>
  </TitlesOfParts>
  <Company>Sartorius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Elfving, Jonas</dc:creator>
  <cp:lastModifiedBy>Elfving, Jonas</cp:lastModifiedBy>
  <cp:revision>6</cp:revision>
  <dcterms:created xsi:type="dcterms:W3CDTF">2025-05-22T08:34:08Z</dcterms:created>
  <dcterms:modified xsi:type="dcterms:W3CDTF">2026-01-28T11:40:56Z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policyId">
    <vt:lpwstr>0x01010050596B622A587143B7EC818D2EE0A77D|-1066762509</vt:lpwstr>
  </property>
  <property fmtid="{D5CDD505-2E9C-101B-9397-08002B2CF9AE}" pid="3" name="ContentTypeId">
    <vt:lpwstr>0x01010074B5B0FD559A974DBD365247EC9BC28E</vt:lpwstr>
  </property>
  <property fmtid="{D5CDD505-2E9C-101B-9397-08002B2CF9AE}" pid="4" name="ItemRetentionFormula">
    <vt:lpwstr>&lt;formula id="Microsoft.Office.RecordsManagement.PolicyFeatures.Expiration.Formula.BuiltIn"&gt;&lt;number&gt;110&lt;/number&gt;&lt;property&gt;Created&lt;/property&gt;&lt;propertyId&gt;8c06beca-0777-48f7-91c7-6da68bc07b69&lt;/propertyId&gt;&lt;period&gt;days&lt;/period&gt;&lt;/formula&gt;</vt:lpwstr>
  </property>
  <property fmtid="{D5CDD505-2E9C-101B-9397-08002B2CF9AE}" pid="5" name="MediaServiceImageTags">
    <vt:lpwstr/>
  </property>
</Properties>
</file>